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sldIdLst>
    <p:sldId id="257" r:id="rId2"/>
    <p:sldId id="278" r:id="rId3"/>
    <p:sldId id="282" r:id="rId4"/>
    <p:sldId id="291" r:id="rId5"/>
    <p:sldId id="279" r:id="rId6"/>
    <p:sldId id="283" r:id="rId7"/>
    <p:sldId id="260" r:id="rId8"/>
    <p:sldId id="258" r:id="rId9"/>
    <p:sldId id="286" r:id="rId10"/>
    <p:sldId id="262" r:id="rId11"/>
    <p:sldId id="287" r:id="rId12"/>
    <p:sldId id="259" r:id="rId13"/>
    <p:sldId id="281" r:id="rId14"/>
    <p:sldId id="276" r:id="rId15"/>
    <p:sldId id="285" r:id="rId16"/>
    <p:sldId id="264" r:id="rId17"/>
    <p:sldId id="267" r:id="rId18"/>
    <p:sldId id="268" r:id="rId19"/>
    <p:sldId id="272" r:id="rId20"/>
    <p:sldId id="273" r:id="rId21"/>
    <p:sldId id="289" r:id="rId22"/>
    <p:sldId id="290" r:id="rId23"/>
    <p:sldId id="288" r:id="rId24"/>
    <p:sldId id="266" r:id="rId25"/>
    <p:sldId id="274" r:id="rId26"/>
    <p:sldId id="292" r:id="rId27"/>
    <p:sldId id="293" r:id="rId28"/>
    <p:sldId id="284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3" autoAdjust="0"/>
    <p:restoredTop sz="94660"/>
  </p:normalViewPr>
  <p:slideViewPr>
    <p:cSldViewPr>
      <p:cViewPr varScale="1">
        <p:scale>
          <a:sx n="83" d="100"/>
          <a:sy n="83" d="100"/>
        </p:scale>
        <p:origin x="137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AFABA21-C5FD-440F-B396-53F14112C4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19AD5D7-BB6F-4DF2-A593-1E9AB4620AE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142AE3-0B51-4DA3-A5C8-73C845135E03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025E4D7-D89D-45B9-9E76-29F9F19FEAD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E1C59BD-F2AA-46A1-8914-267C8767B5C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AA4D121-D073-4D93-AAF0-59B1E52DD9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2CD57AA-65C0-44CB-9DF2-FAC850527F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D2CB8DA-5E0F-412F-9AB3-22231846C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C92B7-F566-4169-BEC0-E8213ED33FE3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3DFC76D7-1D0E-4CA8-81DE-CEA6AD8186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CFC826C-B890-4823-A061-F106EFB21D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月球在绕转地球的同时，也有自转。月球的自转与它绕转地球的公转，有相同的方向（向东）和相同的周期（恒星月），这样的自转称为同步自转。正是由于这个原因，地球上人们所见到的月球，大体上是相同的半个球面，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55DD684-0630-4F6D-A5D0-E4A2D3FD6E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0A4830-BF84-4819-A3E6-DE1A727E4EF9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4D9108AE-89CE-443C-A6DF-0B75D26895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AB11C2-528C-4350-8D37-0584C309D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月球形状是南北极稍扁、赤道稍许隆起的扁球。它的平均极半径比赤道半径短</a:t>
            </a:r>
            <a:r>
              <a:rPr lang="en-US" altLang="zh-CN"/>
              <a:t>500 m</a:t>
            </a:r>
            <a:r>
              <a:rPr lang="zh-CN" altLang="en-US"/>
              <a:t>。南北极区也不对称，北极区隆起，南极区洼陷约</a:t>
            </a:r>
            <a:r>
              <a:rPr lang="en-US" altLang="zh-CN"/>
              <a:t>400 m</a:t>
            </a:r>
            <a:r>
              <a:rPr lang="zh-CN" altLang="en-US"/>
              <a:t>。但在一般计算中仍可把月球当作三轴椭圆体看待。物理天平动的研究有助于解决月球形状问题。通过天平动研究还表明，月球重心和几何中心并不重合，中心偏向地球</a:t>
            </a:r>
            <a:r>
              <a:rPr lang="en-US" altLang="zh-CN"/>
              <a:t>2 km</a:t>
            </a:r>
            <a:r>
              <a:rPr lang="zh-CN" altLang="en-US"/>
              <a:t>。这一结论已为“阿波罗号”登月获得的资料所证实。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6AA1F9C-A2B0-440F-B9C2-DC9474F765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390EE6-E275-45B9-A693-B52578E238AE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79C8155-4578-4996-BD09-A1C43EF8F75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B7D68DA-4F70-4426-AEA6-C7CAA2B35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/>
              <a:t>Humanity</a:t>
            </a:r>
            <a:r>
              <a:rPr lang="en-US" altLang="zh-CN"/>
              <a:t> </a:t>
            </a:r>
            <a:r>
              <a:rPr lang="en-US" altLang="zh-CN" i="1"/>
              <a:t>has</a:t>
            </a:r>
            <a:r>
              <a:rPr lang="en-US" altLang="zh-CN"/>
              <a:t> </a:t>
            </a:r>
            <a:r>
              <a:rPr lang="en-US" altLang="zh-CN" i="1"/>
              <a:t>taken</a:t>
            </a:r>
            <a:r>
              <a:rPr lang="en-US" altLang="zh-CN"/>
              <a:t> </a:t>
            </a:r>
            <a:r>
              <a:rPr lang="en-US" altLang="zh-CN" i="1"/>
              <a:t>its</a:t>
            </a:r>
            <a:r>
              <a:rPr lang="en-US" altLang="zh-CN"/>
              <a:t> </a:t>
            </a:r>
            <a:r>
              <a:rPr lang="en-US" altLang="zh-CN" i="1"/>
              <a:t>first</a:t>
            </a:r>
            <a:r>
              <a:rPr lang="en-US" altLang="zh-CN"/>
              <a:t> </a:t>
            </a:r>
            <a:r>
              <a:rPr lang="en-US" altLang="zh-CN" i="1"/>
              <a:t>small</a:t>
            </a:r>
            <a:r>
              <a:rPr lang="en-US" altLang="zh-CN"/>
              <a:t> </a:t>
            </a:r>
            <a:r>
              <a:rPr lang="en-US" altLang="zh-CN" i="1"/>
              <a:t>step out</a:t>
            </a:r>
            <a:r>
              <a:rPr lang="en-US" altLang="zh-CN"/>
              <a:t> </a:t>
            </a:r>
            <a:r>
              <a:rPr lang="en-US" altLang="zh-CN" i="1"/>
              <a:t>into</a:t>
            </a:r>
            <a:r>
              <a:rPr lang="en-US" altLang="zh-CN"/>
              <a:t> </a:t>
            </a:r>
            <a:r>
              <a:rPr lang="en-US" altLang="zh-CN" i="1"/>
              <a:t>the</a:t>
            </a:r>
            <a:r>
              <a:rPr lang="en-US" altLang="zh-CN"/>
              <a:t> </a:t>
            </a:r>
            <a:r>
              <a:rPr lang="en-US" altLang="zh-CN" i="1"/>
              <a:t>universe.</a:t>
            </a:r>
            <a:r>
              <a:rPr lang="en-US" altLang="zh-CN"/>
              <a:t> </a:t>
            </a:r>
            <a:r>
              <a:rPr lang="en-US" altLang="zh-CN" i="1"/>
              <a:t>As</a:t>
            </a:r>
            <a:r>
              <a:rPr lang="en-US" altLang="zh-CN"/>
              <a:t> </a:t>
            </a:r>
            <a:r>
              <a:rPr lang="en-US" altLang="zh-CN" i="1"/>
              <a:t>we</a:t>
            </a:r>
            <a:r>
              <a:rPr lang="en-US" altLang="zh-CN"/>
              <a:t> </a:t>
            </a:r>
            <a:r>
              <a:rPr lang="en-US" altLang="zh-CN" i="1"/>
              <a:t>explore</a:t>
            </a:r>
            <a:r>
              <a:rPr lang="en-US" altLang="zh-CN"/>
              <a:t> </a:t>
            </a:r>
            <a:r>
              <a:rPr lang="en-US" altLang="zh-CN" i="1"/>
              <a:t>distant worlds,</a:t>
            </a:r>
            <a:r>
              <a:rPr lang="en-US" altLang="zh-CN"/>
              <a:t> </a:t>
            </a:r>
            <a:r>
              <a:rPr lang="en-US" altLang="zh-CN" i="1"/>
              <a:t>we</a:t>
            </a:r>
            <a:r>
              <a:rPr lang="en-US" altLang="zh-CN"/>
              <a:t> </a:t>
            </a:r>
            <a:r>
              <a:rPr lang="en-US" altLang="zh-CN" i="1"/>
              <a:t>gain</a:t>
            </a:r>
            <a:r>
              <a:rPr lang="en-US" altLang="zh-CN"/>
              <a:t>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en-US" altLang="zh-CN" i="1"/>
              <a:t>new</a:t>
            </a:r>
            <a:r>
              <a:rPr lang="en-US" altLang="zh-CN"/>
              <a:t> </a:t>
            </a:r>
            <a:r>
              <a:rPr lang="en-US" altLang="zh-CN" i="1"/>
              <a:t>perspective</a:t>
            </a:r>
            <a:r>
              <a:rPr lang="en-US" altLang="zh-CN"/>
              <a:t> </a:t>
            </a:r>
            <a:r>
              <a:rPr lang="en-US" altLang="zh-CN" i="1"/>
              <a:t>on</a:t>
            </a:r>
            <a:r>
              <a:rPr lang="en-US" altLang="zh-CN"/>
              <a:t> </a:t>
            </a:r>
            <a:r>
              <a:rPr lang="en-US" altLang="zh-CN" i="1"/>
              <a:t>our</a:t>
            </a:r>
            <a:r>
              <a:rPr lang="en-US" altLang="zh-CN"/>
              <a:t> </a:t>
            </a:r>
            <a:r>
              <a:rPr lang="en-US" altLang="zh-CN" i="1"/>
              <a:t>own planet</a:t>
            </a:r>
            <a:r>
              <a:rPr lang="en-US" altLang="zh-CN"/>
              <a:t> </a:t>
            </a:r>
            <a:r>
              <a:rPr lang="en-US" altLang="zh-CN" i="1"/>
              <a:t>and</a:t>
            </a:r>
            <a:r>
              <a:rPr lang="en-US" altLang="zh-CN"/>
              <a:t> </a:t>
            </a:r>
            <a:r>
              <a:rPr lang="en-US" altLang="zh-CN" i="1"/>
              <a:t>a</a:t>
            </a:r>
            <a:r>
              <a:rPr lang="en-US" altLang="zh-CN"/>
              <a:t> </a:t>
            </a:r>
            <a:r>
              <a:rPr lang="en-US" altLang="zh-CN" i="1"/>
              <a:t>broadened</a:t>
            </a:r>
            <a:r>
              <a:rPr lang="en-US" altLang="zh-CN"/>
              <a:t> </a:t>
            </a:r>
            <a:r>
              <a:rPr lang="en-US" altLang="zh-CN" i="1"/>
              <a:t>understanding</a:t>
            </a:r>
            <a:r>
              <a:rPr lang="en-US" altLang="zh-CN"/>
              <a:t> </a:t>
            </a:r>
            <a:r>
              <a:rPr lang="en-US" altLang="zh-CN" i="1"/>
              <a:t>of</a:t>
            </a:r>
            <a:r>
              <a:rPr lang="en-US" altLang="zh-CN"/>
              <a:t> </a:t>
            </a:r>
            <a:r>
              <a:rPr lang="en-US" altLang="zh-CN" i="1"/>
              <a:t>our relationship</a:t>
            </a:r>
            <a:r>
              <a:rPr lang="en-US" altLang="zh-CN"/>
              <a:t> </a:t>
            </a:r>
            <a:r>
              <a:rPr lang="en-US" altLang="zh-CN" i="1"/>
              <a:t>to</a:t>
            </a:r>
            <a:r>
              <a:rPr lang="en-US" altLang="zh-CN"/>
              <a:t> </a:t>
            </a:r>
            <a:r>
              <a:rPr lang="en-US" altLang="zh-CN" i="1"/>
              <a:t>the</a:t>
            </a:r>
            <a:r>
              <a:rPr lang="en-US" altLang="zh-CN"/>
              <a:t> </a:t>
            </a:r>
            <a:r>
              <a:rPr lang="en-US" altLang="zh-CN" i="1"/>
              <a:t>cosmos.</a:t>
            </a:r>
            <a:r>
              <a:rPr lang="en-US" altLang="zh-CN"/>
              <a:t> </a:t>
            </a:r>
            <a:r>
              <a:rPr lang="en-US" altLang="zh-CN" i="1"/>
              <a:t>This</a:t>
            </a:r>
            <a:r>
              <a:rPr lang="en-US" altLang="zh-CN"/>
              <a:t> </a:t>
            </a:r>
            <a:r>
              <a:rPr lang="en-US" altLang="zh-CN" i="1"/>
              <a:t>photograph shows</a:t>
            </a:r>
            <a:r>
              <a:rPr lang="en-US" altLang="zh-CN"/>
              <a:t> </a:t>
            </a:r>
            <a:r>
              <a:rPr lang="en-US" altLang="zh-CN" i="1"/>
              <a:t>Apollo</a:t>
            </a:r>
            <a:r>
              <a:rPr lang="en-US" altLang="zh-CN"/>
              <a:t> </a:t>
            </a:r>
            <a:r>
              <a:rPr lang="en-US" altLang="zh-CN" i="1"/>
              <a:t>11</a:t>
            </a:r>
            <a:r>
              <a:rPr lang="en-US" altLang="zh-CN"/>
              <a:t> </a:t>
            </a:r>
            <a:r>
              <a:rPr lang="en-US" altLang="zh-CN" i="1"/>
              <a:t>astronaut</a:t>
            </a:r>
            <a:r>
              <a:rPr lang="en-US" altLang="zh-CN"/>
              <a:t> </a:t>
            </a:r>
            <a:r>
              <a:rPr lang="en-US" altLang="zh-CN" i="1"/>
              <a:t>Edwin</a:t>
            </a:r>
            <a:r>
              <a:rPr lang="en-US" altLang="zh-CN"/>
              <a:t> </a:t>
            </a:r>
            <a:r>
              <a:rPr lang="en-US" altLang="zh-CN" i="1"/>
              <a:t>Aldrin</a:t>
            </a:r>
            <a:r>
              <a:rPr lang="en-US" altLang="zh-CN"/>
              <a:t> </a:t>
            </a:r>
            <a:r>
              <a:rPr lang="en-US" altLang="zh-CN" i="1"/>
              <a:t>at the</a:t>
            </a:r>
            <a:r>
              <a:rPr lang="en-US" altLang="zh-CN"/>
              <a:t> </a:t>
            </a:r>
            <a:r>
              <a:rPr lang="en-US" altLang="zh-CN" i="1"/>
              <a:t>first</a:t>
            </a:r>
            <a:r>
              <a:rPr lang="en-US" altLang="zh-CN"/>
              <a:t> </a:t>
            </a:r>
            <a:r>
              <a:rPr lang="en-US" altLang="zh-CN" i="1"/>
              <a:t>lunar</a:t>
            </a:r>
            <a:r>
              <a:rPr lang="en-US" altLang="zh-CN"/>
              <a:t> </a:t>
            </a:r>
            <a:r>
              <a:rPr lang="en-US" altLang="zh-CN" i="1"/>
              <a:t>landing</a:t>
            </a:r>
            <a:r>
              <a:rPr lang="en-US" altLang="zh-CN"/>
              <a:t> </a:t>
            </a:r>
            <a:r>
              <a:rPr lang="en-US" altLang="zh-CN" i="1"/>
              <a:t>site</a:t>
            </a:r>
            <a:r>
              <a:rPr lang="en-US" altLang="zh-CN"/>
              <a:t> </a:t>
            </a:r>
            <a:r>
              <a:rPr lang="en-US" altLang="zh-CN" i="1"/>
              <a:t>on</a:t>
            </a:r>
            <a:r>
              <a:rPr lang="en-US" altLang="zh-CN"/>
              <a:t> </a:t>
            </a:r>
            <a:r>
              <a:rPr lang="en-US" altLang="zh-CN" i="1"/>
              <a:t>July 21,1969.</a:t>
            </a:r>
            <a:r>
              <a:rPr lang="en-US" altLang="zh-CN"/>
              <a:t> </a:t>
            </a:r>
            <a:r>
              <a:rPr lang="en-US" altLang="zh-CN" i="1"/>
              <a:t>(NASA)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A01CF5A-DDEF-44EF-9859-B4207B1D6712}"/>
              </a:ext>
            </a:extLst>
          </p:cNvPr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0A14E6B-4893-4B64-938C-86FC2D98AD39}"/>
              </a:ext>
            </a:extLst>
          </p:cNvPr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7F14A82F-315B-4C71-9DFE-4EBE8EFE8D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097BDCDE-0716-4F6E-8FFA-A7766161EF4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id="{A2DA529B-10FB-4EDB-84B6-1415405D649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C00A2FC-8B16-4D51-87B5-CF25CE98B3C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41112-33FE-4CBA-8D6B-7F78FA31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9A8C77-D26B-4A8D-B24F-70AE1F09A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37BE8D-833E-49F7-875E-387D9CC3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6A8D9C-EC75-4B43-92A7-306E7C67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AABF8C-3ADC-4D36-BE6E-67FB550F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56910-7939-454C-A98E-8953BC4EF7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96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415D0D-35FB-4812-97AD-9CB12F1678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99B47B-7D16-449E-96F4-7BC2EB9F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A5B89-D77F-4EB9-8A9C-8A9C30F5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1EA78-C052-45A5-99B2-E192C753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DD4394-BE25-41E3-A677-C656D22F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746D7-0BD6-4D5F-85F9-BFBB0D844D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064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65BDD95-8698-4D27-AEC8-BEE03C2B8D1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8E6EE1-DDDE-4D98-B13A-2CA9EAF6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8C6D8E-DBD6-4DCC-B7EE-A0581886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9EA748-A102-4C33-84FC-979F92D2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43711F13-D77C-4BE8-802F-8D993FC018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16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AB86A-BDE1-45F7-99E5-EFB09746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6A2A2-CCA1-4B33-B3B3-68AC9F317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2C38B9-F432-4374-A7BD-AB367016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E0714A-F3C9-479A-9F52-5F47CE52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3D2D37-FEAF-478D-BCA2-BB751BAC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57EFB-E502-466A-A6C7-5551A83AC6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26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2FD22-E60A-4C0E-81C7-B033D726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310BF-7FA6-42D4-9524-7AED75EA0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C1ECB-C957-412A-AD2F-3186349A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65B103-E753-4BA5-A16E-FED8F96A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58F3D-32D5-41F8-8E0F-3D134B9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A734A-A168-43FB-B23A-47E89CFA5F7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82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39993-9967-436C-B5E5-1076666E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04854-A673-4082-8789-84153FEAF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782822-6E75-40D5-B16A-408DC590E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8011CB-656B-48C6-BAFC-218A2491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DF6134-7A4C-4CF7-BFCB-21711EB9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38E892-81B6-4F5E-A517-51E25D3F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84DDC7-D676-497A-B304-6F7A2F02A6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2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00E61-672D-45B5-B158-0B0D4DA2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E5782A-0606-42A0-A8AB-A40EA347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8A560E-C201-436E-B8C8-1AB7B9B5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D9AC4A-73EE-4E79-A200-976A30942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03CDB0-F3C4-4551-A9EC-4CEAA9195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18D825-9DE7-4FBA-B8F4-EB0BD79A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89BFC6-A7EC-4371-9158-31B55B0A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395714-E921-44A2-8651-09AE279C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40457-EFAA-49DE-83B9-33A0A19852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428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31BB5-F975-40D2-A69C-7A265010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BB8C45-AEFC-4B80-8100-32FBEC14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82DE93-AE42-4B83-A4CC-0E8E414E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B536E4-12CB-4270-BE33-1617D36F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44BC18-7F6A-467E-A7D6-36D3AFCE04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55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8B597B-E4C7-405D-8FD1-BDD45AC0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018AE8-8989-4A15-99DF-4E8BE3D3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147A4-FACC-45B3-8345-D3B66D3D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57CB54-7BB4-46AD-BC74-7EA37F7F216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65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5B976-DAD5-4089-9AD1-B4A87C03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3A362-2C6C-4B6F-BA58-F68A53DF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729882-4563-437B-9B8D-16898EF2A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61BD17-C0E5-4798-BB68-1C9CCAD7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AB2B4D-D438-4B3F-A091-B516C788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92E280-B1A1-486E-BDBE-081E211F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E1B2-D309-412A-AA46-0FB1DD3210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77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308E7-EEB5-41B2-9B92-4BEFC855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A80513-978A-4783-A3B8-DEF81BE11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F4B265-A8E9-474F-A46B-8680F4DAF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284B7-6AA0-4ED0-96E4-E5DFEC27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00BF32-9AA2-41F2-9375-DE9C42C5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E9DA86-7845-4BDA-AE90-6E25B4C8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892BCF-B484-47C4-8E62-A7A71717C4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667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13C4FC-26B9-405A-BD1F-865D0CA0C6B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63BFDFE-67C1-476C-B962-073627ACB58C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3510CFEE-3B43-4E89-8B7C-AE59F85D994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E9311865-8632-4A25-AE69-E315AE931D2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B7C00F77-190B-480F-B34D-793DA5C899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25FB21F-4FBB-4E97-BCEC-FC9E0715A23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w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w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3.gif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slide" Target="slide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93791EAC-026C-4C2A-8220-78DAEBD0491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 </a:t>
            </a:r>
            <a:r>
              <a:rPr lang="zh-CN" altLang="en-US" b="1"/>
              <a:t>地月系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840504-25A1-498E-AAB7-AB6E07140AF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0" y="1412875"/>
            <a:ext cx="9144000" cy="5256213"/>
          </a:xfrm>
        </p:spPr>
        <p:txBody>
          <a:bodyPr/>
          <a:lstStyle/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en-US" altLang="zh-CN" sz="1800" b="1"/>
              <a:t>        §8.1   </a:t>
            </a:r>
            <a:r>
              <a:rPr lang="zh-CN" altLang="en-US" sz="1800" b="1"/>
              <a:t>地月系  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一、地月系绕转 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1</a:t>
            </a:r>
            <a:r>
              <a:rPr lang="zh-CN" altLang="en-US" sz="1800" b="1"/>
              <a:t>、</a:t>
            </a:r>
            <a:r>
              <a:rPr lang="zh-CN" altLang="en-US" sz="1800" b="1">
                <a:hlinkClick r:id="rId2" action="ppaction://hlinksldjump"/>
              </a:rPr>
              <a:t>地月系</a:t>
            </a:r>
            <a:endParaRPr lang="zh-CN" altLang="en-US" sz="1800" b="1"/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2</a:t>
            </a:r>
            <a:r>
              <a:rPr lang="zh-CN" altLang="en-US" sz="1800" b="1"/>
              <a:t>、月球环绕地球的轨道</a:t>
            </a:r>
            <a:r>
              <a:rPr lang="en-US" altLang="zh-CN" sz="1800" b="1"/>
              <a:t>——</a:t>
            </a:r>
            <a:r>
              <a:rPr lang="zh-CN" altLang="en-US" sz="1800" b="1"/>
              <a:t>椭圆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3</a:t>
            </a:r>
            <a:r>
              <a:rPr lang="zh-CN" altLang="en-US" sz="1800" b="1"/>
              <a:t>、月球环绕地球的周期</a:t>
            </a:r>
            <a:r>
              <a:rPr lang="en-US" altLang="zh-CN" sz="1800" b="1"/>
              <a:t>——</a:t>
            </a:r>
            <a:r>
              <a:rPr lang="zh-CN" altLang="en-US" sz="1800" b="1"/>
              <a:t>月（朔望月、恒星月、交点           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  月、近点月、分点月）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3</a:t>
            </a:r>
            <a:r>
              <a:rPr lang="zh-CN" altLang="en-US" sz="1800" b="1"/>
              <a:t>、</a:t>
            </a:r>
            <a:r>
              <a:rPr lang="zh-CN" altLang="en-US" sz="1800" b="1">
                <a:hlinkClick r:id="rId3" action="ppaction://hlinksldjump"/>
              </a:rPr>
              <a:t>同步自转</a:t>
            </a:r>
            <a:endParaRPr lang="zh-CN" altLang="en-US" sz="1800" b="1"/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二、月相 </a:t>
            </a:r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1</a:t>
            </a:r>
            <a:r>
              <a:rPr lang="zh-CN" altLang="en-US" sz="1800" b="1"/>
              <a:t>、</a:t>
            </a:r>
            <a:r>
              <a:rPr lang="zh-CN" altLang="en-US" sz="1800" b="1">
                <a:hlinkClick r:id="rId4" action="ppaction://hlinksldjump"/>
              </a:rPr>
              <a:t>概念</a:t>
            </a:r>
            <a:endParaRPr lang="zh-CN" altLang="en-US" sz="1800" b="1"/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2</a:t>
            </a:r>
            <a:r>
              <a:rPr lang="zh-CN" altLang="en-US" sz="1800" b="1"/>
              <a:t>、</a:t>
            </a:r>
            <a:r>
              <a:rPr lang="zh-CN" altLang="en-US" sz="1800" b="1">
                <a:hlinkClick r:id="rId5" action="ppaction://hlinksldjump"/>
              </a:rPr>
              <a:t>成因</a:t>
            </a:r>
            <a:endParaRPr lang="zh-CN" altLang="en-US" sz="1800" b="1"/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3</a:t>
            </a:r>
            <a:r>
              <a:rPr lang="zh-CN" altLang="en-US" sz="1800" b="1"/>
              <a:t>、</a:t>
            </a:r>
            <a:r>
              <a:rPr lang="zh-CN" altLang="en-US" sz="1800" b="1">
                <a:hlinkClick r:id="rId6" action="ppaction://hlinksldjump"/>
              </a:rPr>
              <a:t>月球对太阳的相对运动 </a:t>
            </a:r>
            <a:endParaRPr lang="zh-CN" altLang="en-US" sz="1800" b="1"/>
          </a:p>
          <a:p>
            <a:pPr lvl="1"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在天球上日月重合为朔、成</a:t>
            </a:r>
            <a:r>
              <a:rPr lang="en-US" altLang="zh-CN" sz="1800" b="1"/>
              <a:t>90</a:t>
            </a:r>
            <a:r>
              <a:rPr lang="zh-CN" altLang="en-US" sz="1800" b="1"/>
              <a:t>度为上弦、成</a:t>
            </a:r>
            <a:r>
              <a:rPr lang="en-US" altLang="zh-CN" sz="1800" b="1"/>
              <a:t>180</a:t>
            </a:r>
            <a:r>
              <a:rPr lang="zh-CN" altLang="en-US" sz="1800" b="1"/>
              <a:t>度为望、成</a:t>
            </a:r>
            <a:r>
              <a:rPr lang="en-US" altLang="zh-CN" sz="1800" b="1"/>
              <a:t>270</a:t>
            </a:r>
            <a:r>
              <a:rPr lang="zh-CN" altLang="en-US" sz="1800" b="1"/>
              <a:t>度为下弦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</a:t>
            </a:r>
            <a:r>
              <a:rPr lang="en-US" altLang="zh-CN" sz="1800" b="1"/>
              <a:t>§8.2  </a:t>
            </a:r>
            <a:r>
              <a:rPr lang="zh-CN" altLang="en-US" sz="1800" b="1"/>
              <a:t>月球概况  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   一、人类对月球的认识： </a:t>
            </a:r>
            <a:r>
              <a:rPr lang="zh-CN" altLang="en-US" sz="1800" b="1">
                <a:hlinkClick r:id="rId7" action="ppaction://hlinksldjump"/>
              </a:rPr>
              <a:t>阿波罗时代探测结果 </a:t>
            </a:r>
            <a:endParaRPr lang="zh-CN" altLang="en-US" sz="1800" b="1"/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   二、月球探测的新动向 ：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     </a:t>
            </a:r>
            <a:r>
              <a:rPr lang="en-US" altLang="zh-CN" sz="1800" b="1"/>
              <a:t>1</a:t>
            </a:r>
            <a:r>
              <a:rPr lang="zh-CN" altLang="en-US" sz="1800" b="1"/>
              <a:t>、</a:t>
            </a:r>
            <a:r>
              <a:rPr lang="en-US" altLang="zh-CN" sz="1800" b="1"/>
              <a:t>20</a:t>
            </a:r>
            <a:r>
              <a:rPr lang="zh-CN" altLang="en-US" sz="1800" b="1"/>
              <a:t>世纪</a:t>
            </a:r>
            <a:r>
              <a:rPr lang="en-US" altLang="zh-CN" sz="1800" b="1"/>
              <a:t>90</a:t>
            </a:r>
            <a:r>
              <a:rPr lang="zh-CN" altLang="en-US" sz="1800" b="1"/>
              <a:t>年代以来的探测成果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800" b="1"/>
              <a:t>            </a:t>
            </a:r>
            <a:r>
              <a:rPr lang="en-US" altLang="zh-CN" sz="1800" b="1"/>
              <a:t>2</a:t>
            </a:r>
            <a:r>
              <a:rPr lang="zh-CN" altLang="en-US" sz="1800" b="1"/>
              <a:t>、</a:t>
            </a:r>
            <a:r>
              <a:rPr lang="en-US" altLang="zh-CN" sz="1800" b="1"/>
              <a:t>21</a:t>
            </a:r>
            <a:r>
              <a:rPr lang="zh-CN" altLang="en-US" sz="1800" b="1"/>
              <a:t>世纪的计划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None/>
            </a:pPr>
            <a:endParaRPr lang="en-US" altLang="zh-CN" sz="1800" b="1"/>
          </a:p>
        </p:txBody>
      </p:sp>
      <p:pic>
        <p:nvPicPr>
          <p:cNvPr id="3077" name="Picture 5" descr="7568,24a322c,b6af,1">
            <a:extLst>
              <a:ext uri="{FF2B5EF4-FFF2-40B4-BE49-F238E27FC236}">
                <a16:creationId xmlns:a16="http://schemas.microsoft.com/office/drawing/2014/main" id="{18D23A23-97AC-429C-9697-6963A46E2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035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  <p:bldP spid="307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76DABFF-CE31-4FD2-A5BE-E4D2B69B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46355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>
            <a:extLst>
              <a:ext uri="{FF2B5EF4-FFF2-40B4-BE49-F238E27FC236}">
                <a16:creationId xmlns:a16="http://schemas.microsoft.com/office/drawing/2014/main" id="{BAE923A6-15E8-44E2-87B2-FAD7441E5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765175"/>
            <a:ext cx="3744912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月相成因与太阳光照射的方向与人在地球上观测的方向有关：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1.</a:t>
            </a:r>
            <a:r>
              <a:rPr lang="zh-CN" altLang="en-US" sz="2400"/>
              <a:t>相反：为望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2.</a:t>
            </a:r>
            <a:r>
              <a:rPr lang="zh-CN" altLang="en-US" sz="2400"/>
              <a:t>一：为朔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3.</a:t>
            </a:r>
            <a:r>
              <a:rPr lang="zh-CN" altLang="en-US" sz="2400"/>
              <a:t>垂直：为弦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4.</a:t>
            </a:r>
            <a:r>
              <a:rPr lang="zh-CN" altLang="en-US" sz="2400"/>
              <a:t>大于</a:t>
            </a:r>
            <a:r>
              <a:rPr lang="en-US" altLang="zh-CN" sz="2400"/>
              <a:t>90°</a:t>
            </a:r>
            <a:r>
              <a:rPr lang="zh-CN" altLang="en-US" sz="2400"/>
              <a:t>小于</a:t>
            </a:r>
            <a:r>
              <a:rPr lang="en-US" altLang="zh-CN" sz="2400"/>
              <a:t>180°</a:t>
            </a:r>
            <a:r>
              <a:rPr lang="zh-CN" altLang="en-US" sz="2400"/>
              <a:t>：为凸月</a:t>
            </a:r>
          </a:p>
          <a:p>
            <a:pPr>
              <a:spcBef>
                <a:spcPct val="50000"/>
              </a:spcBef>
            </a:pPr>
            <a:r>
              <a:rPr lang="en-US" altLang="zh-CN" sz="2400"/>
              <a:t>5.</a:t>
            </a:r>
            <a:r>
              <a:rPr lang="zh-CN" altLang="en-US" sz="2400"/>
              <a:t>大于</a:t>
            </a:r>
            <a:r>
              <a:rPr lang="en-US" altLang="zh-CN" sz="2400"/>
              <a:t>0°</a:t>
            </a:r>
            <a:r>
              <a:rPr lang="zh-CN" altLang="en-US" sz="2400"/>
              <a:t>小于</a:t>
            </a:r>
            <a:r>
              <a:rPr lang="en-US" altLang="zh-CN" sz="2400"/>
              <a:t>90°</a:t>
            </a:r>
            <a:r>
              <a:rPr lang="zh-CN" altLang="en-US" sz="2400"/>
              <a:t>：为娥眉月或残月。</a:t>
            </a:r>
          </a:p>
        </p:txBody>
      </p:sp>
      <p:sp>
        <p:nvSpPr>
          <p:cNvPr id="11268" name="AutoShap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FE640BE-CDB7-4454-9110-6DE72E81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5734050"/>
            <a:ext cx="900113" cy="4318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51B31260-2CF1-4351-9887-3F65968C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300663"/>
            <a:ext cx="2665412" cy="1295400"/>
          </a:xfrm>
          <a:prstGeom prst="wedgeRoundRectCallout">
            <a:avLst>
              <a:gd name="adj1" fmla="val 49583"/>
              <a:gd name="adj2" fmla="val -92769"/>
              <a:gd name="adj3" fmla="val 16667"/>
            </a:avLst>
          </a:prstGeom>
          <a:noFill/>
          <a:ln w="31750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zh-CN" altLang="en-US" sz="3200" b="1">
                <a:solidFill>
                  <a:srgbClr val="FF0000"/>
                </a:solidFill>
                <a:latin typeface="Verdana" panose="020B0604030504040204" pitchFamily="34" charset="0"/>
                <a:ea typeface="华文隶书" panose="02010800040101010101" pitchFamily="2" charset="-122"/>
              </a:rPr>
              <a:t>月相成因？</a:t>
            </a:r>
          </a:p>
        </p:txBody>
      </p:sp>
    </p:spTree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53" name="Group 233">
            <a:extLst>
              <a:ext uri="{FF2B5EF4-FFF2-40B4-BE49-F238E27FC236}">
                <a16:creationId xmlns:a16="http://schemas.microsoft.com/office/drawing/2014/main" id="{1AB8B35E-8769-4182-9E1D-38EC7FE024A6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684213" y="1412875"/>
          <a:ext cx="7559675" cy="3254375"/>
        </p:xfrm>
        <a:graphic>
          <a:graphicData uri="http://schemas.openxmlformats.org/drawingml/2006/table">
            <a:tbl>
              <a:tblPr/>
              <a:tblGrid>
                <a:gridCol w="1331912">
                  <a:extLst>
                    <a:ext uri="{9D8B030D-6E8A-4147-A177-3AD203B41FA5}">
                      <a16:colId xmlns:a16="http://schemas.microsoft.com/office/drawing/2014/main" val="295994128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3992849349"/>
                    </a:ext>
                  </a:extLst>
                </a:gridCol>
                <a:gridCol w="1700212">
                  <a:extLst>
                    <a:ext uri="{9D8B030D-6E8A-4147-A177-3AD203B41FA5}">
                      <a16:colId xmlns:a16="http://schemas.microsoft.com/office/drawing/2014/main" val="803096714"/>
                    </a:ext>
                  </a:extLst>
                </a:gridCol>
                <a:gridCol w="776288">
                  <a:extLst>
                    <a:ext uri="{9D8B030D-6E8A-4147-A177-3AD203B41FA5}">
                      <a16:colId xmlns:a16="http://schemas.microsoft.com/office/drawing/2014/main" val="1102056285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57353539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858055352"/>
                    </a:ext>
                  </a:extLst>
                </a:gridCol>
                <a:gridCol w="1331913">
                  <a:extLst>
                    <a:ext uri="{9D8B030D-6E8A-4147-A177-3AD203B41FA5}">
                      <a16:colId xmlns:a16="http://schemas.microsoft.com/office/drawing/2014/main" val="1770618084"/>
                    </a:ext>
                  </a:extLst>
                </a:gridCol>
              </a:tblGrid>
              <a:tr h="6270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月相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距角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同太阳出没比较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月出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中天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月落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夜晚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832400"/>
                  </a:ext>
                </a:extLst>
              </a:tr>
              <a:tr h="6540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新月（朔）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同升同落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彻夜不见月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380286"/>
                  </a:ext>
                </a:extLst>
              </a:tr>
              <a:tr h="6540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上弦月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迟升后落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上半夜西天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725637"/>
                  </a:ext>
                </a:extLst>
              </a:tr>
              <a:tr h="6524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满月（望）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此起彼落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tabLst>
                          <a:tab pos="266700" algn="r"/>
                          <a:tab pos="2636838" algn="ctr"/>
                          <a:tab pos="5273675" algn="r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r"/>
                          <a:tab pos="2636838" algn="ctr"/>
                          <a:tab pos="5273675" algn="r"/>
                        </a:tabLst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通宵可见月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038346"/>
                  </a:ext>
                </a:extLst>
              </a:tr>
              <a:tr h="6540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下弦月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270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°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早升先落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半夜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清晨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正午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下半夜东天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624547"/>
                  </a:ext>
                </a:extLst>
              </a:tr>
            </a:tbl>
          </a:graphicData>
        </a:graphic>
      </p:graphicFrame>
      <p:sp>
        <p:nvSpPr>
          <p:cNvPr id="56554" name="Text Box 234">
            <a:extLst>
              <a:ext uri="{FF2B5EF4-FFF2-40B4-BE49-F238E27FC236}">
                <a16:creationId xmlns:a16="http://schemas.microsoft.com/office/drawing/2014/main" id="{F6B80EC3-A532-40BD-9C59-B399161FA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620713"/>
            <a:ext cx="5257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/>
              <a:t>月球的出没与中天的大致时刻</a:t>
            </a:r>
          </a:p>
        </p:txBody>
      </p:sp>
      <p:sp>
        <p:nvSpPr>
          <p:cNvPr id="56555" name="AutoShape 23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C30544B-6305-4082-BA00-00738425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589588"/>
            <a:ext cx="720725" cy="4318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>
            <a:extLst>
              <a:ext uri="{FF2B5EF4-FFF2-40B4-BE49-F238E27FC236}">
                <a16:creationId xmlns:a16="http://schemas.microsoft.com/office/drawing/2014/main" id="{FFDDD8E1-51EB-494A-866E-34066E52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943600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月球正面照片 </a:t>
            </a: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F1F60659-108F-4076-BE57-A52B3B7FC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248400"/>
            <a:ext cx="2376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 </a:t>
            </a:r>
          </a:p>
        </p:txBody>
      </p:sp>
      <p:pic>
        <p:nvPicPr>
          <p:cNvPr id="7176" name="Picture 8" descr="0710">
            <a:extLst>
              <a:ext uri="{FF2B5EF4-FFF2-40B4-BE49-F238E27FC236}">
                <a16:creationId xmlns:a16="http://schemas.microsoft.com/office/drawing/2014/main" id="{C793A32B-5ACA-489E-9E8A-C8403F6C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775325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0711">
            <a:extLst>
              <a:ext uri="{FF2B5EF4-FFF2-40B4-BE49-F238E27FC236}">
                <a16:creationId xmlns:a16="http://schemas.microsoft.com/office/drawing/2014/main" id="{94194961-C05A-4950-BF9B-A8F74944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4975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2" name="Text Box 4">
            <a:extLst>
              <a:ext uri="{FF2B5EF4-FFF2-40B4-BE49-F238E27FC236}">
                <a16:creationId xmlns:a16="http://schemas.microsoft.com/office/drawing/2014/main" id="{D5F7943B-2729-48E7-B913-498ACF2C2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6092825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月球反面照片</a:t>
            </a:r>
          </a:p>
        </p:txBody>
      </p:sp>
      <p:sp>
        <p:nvSpPr>
          <p:cNvPr id="48133" name="AutoShap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239FFEE-6849-4B13-BAAF-916A0E4D1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6021388"/>
            <a:ext cx="503237" cy="504825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834460DA-E068-41A6-BB5D-ACCC3897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04813"/>
            <a:ext cx="246221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5A21E48A-9F86-4D48-A0B5-BCE5C3F37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4581525"/>
            <a:ext cx="3024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/>
              <a:t>宇航员在月球上</a:t>
            </a:r>
            <a:r>
              <a:rPr lang="zh-CN" altLang="en-US" sz="2000"/>
              <a:t> </a:t>
            </a:r>
          </a:p>
        </p:txBody>
      </p:sp>
      <p:sp>
        <p:nvSpPr>
          <p:cNvPr id="28676" name="AutoShap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215032C-F10F-4325-A702-35AE158A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6021388"/>
            <a:ext cx="503238" cy="50323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8678" name="Picture 6" descr="0040">
            <a:extLst>
              <a:ext uri="{FF2B5EF4-FFF2-40B4-BE49-F238E27FC236}">
                <a16:creationId xmlns:a16="http://schemas.microsoft.com/office/drawing/2014/main" id="{8860197A-B361-4ADA-AB76-7A5DCCC5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60350"/>
            <a:ext cx="4391025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人类在月球上的足迹">
            <a:extLst>
              <a:ext uri="{FF2B5EF4-FFF2-40B4-BE49-F238E27FC236}">
                <a16:creationId xmlns:a16="http://schemas.microsoft.com/office/drawing/2014/main" id="{646EF56D-3A53-45F3-8102-F484DFE4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2520950" cy="16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BD7C73B-A073-4FAB-8131-A624A8D8C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5805488"/>
            <a:ext cx="574675" cy="50165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234" name="Picture 10">
            <a:extLst>
              <a:ext uri="{FF2B5EF4-FFF2-40B4-BE49-F238E27FC236}">
                <a16:creationId xmlns:a16="http://schemas.microsoft.com/office/drawing/2014/main" id="{B9D33F44-842E-4D72-BB55-2655CF2F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8164512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5" name="AutoShape 11">
            <a:extLst>
              <a:ext uri="{FF2B5EF4-FFF2-40B4-BE49-F238E27FC236}">
                <a16:creationId xmlns:a16="http://schemas.microsoft.com/office/drawing/2014/main" id="{B02BD997-9DAB-45C5-B182-C901E8051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4724400"/>
            <a:ext cx="4248150" cy="1295400"/>
          </a:xfrm>
          <a:prstGeom prst="wedgeRoundRectCallout">
            <a:avLst>
              <a:gd name="adj1" fmla="val -40282"/>
              <a:gd name="adj2" fmla="val -130759"/>
              <a:gd name="adj3" fmla="val 16667"/>
            </a:avLst>
          </a:prstGeom>
          <a:noFill/>
          <a:ln w="31750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zh-CN" altLang="en-US" sz="3200" b="1">
                <a:solidFill>
                  <a:srgbClr val="FF0000"/>
                </a:solidFill>
                <a:latin typeface="Verdana" panose="020B0604030504040204" pitchFamily="34" charset="0"/>
                <a:ea typeface="华文隶书" panose="02010800040101010101" pitchFamily="2" charset="-122"/>
              </a:rPr>
              <a:t>天体影子的类型</a:t>
            </a:r>
          </a:p>
        </p:txBody>
      </p:sp>
      <p:sp>
        <p:nvSpPr>
          <p:cNvPr id="52236" name="Text Box 12">
            <a:extLst>
              <a:ext uri="{FF2B5EF4-FFF2-40B4-BE49-F238E27FC236}">
                <a16:creationId xmlns:a16="http://schemas.microsoft.com/office/drawing/2014/main" id="{00CB6FA1-E339-4892-9304-409498F10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652963"/>
            <a:ext cx="295275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本影：得不到太阳光</a:t>
            </a:r>
          </a:p>
          <a:p>
            <a:pPr>
              <a:spcBef>
                <a:spcPct val="50000"/>
              </a:spcBef>
            </a:pPr>
            <a:r>
              <a:rPr lang="zh-CN" altLang="en-US" b="1"/>
              <a:t>半影：得到部分太阳光</a:t>
            </a:r>
          </a:p>
          <a:p>
            <a:pPr>
              <a:spcBef>
                <a:spcPct val="50000"/>
              </a:spcBef>
            </a:pPr>
            <a:r>
              <a:rPr lang="zh-CN" altLang="en-US" b="1"/>
              <a:t>伪本影：得到外围的太阳光</a:t>
            </a:r>
          </a:p>
        </p:txBody>
      </p:sp>
    </p:spTree>
  </p:cSld>
  <p:clrMapOvr>
    <a:masterClrMapping/>
  </p:clrMapOvr>
  <p:transition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ED698E51-4F6F-4025-99F0-39534AE5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1773238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/>
          </a:p>
        </p:txBody>
      </p:sp>
      <p:sp>
        <p:nvSpPr>
          <p:cNvPr id="13316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EA6B24F-A140-4106-80D6-6370A2C57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738" y="6353175"/>
            <a:ext cx="576262" cy="5048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6395" name="Picture 1035">
            <a:extLst>
              <a:ext uri="{FF2B5EF4-FFF2-40B4-BE49-F238E27FC236}">
                <a16:creationId xmlns:a16="http://schemas.microsoft.com/office/drawing/2014/main" id="{EF088CFB-B579-4F39-8693-806B4E17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0713"/>
            <a:ext cx="50387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036">
            <a:extLst>
              <a:ext uri="{FF2B5EF4-FFF2-40B4-BE49-F238E27FC236}">
                <a16:creationId xmlns:a16="http://schemas.microsoft.com/office/drawing/2014/main" id="{9F68BAC2-E61E-4972-A078-040D47ED6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860800"/>
            <a:ext cx="5689600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97" name="Group 1037">
            <a:extLst>
              <a:ext uri="{FF2B5EF4-FFF2-40B4-BE49-F238E27FC236}">
                <a16:creationId xmlns:a16="http://schemas.microsoft.com/office/drawing/2014/main" id="{C4A64306-D798-4594-9969-9F14810972F8}"/>
              </a:ext>
            </a:extLst>
          </p:cNvPr>
          <p:cNvGrpSpPr>
            <a:grpSpLocks/>
          </p:cNvGrpSpPr>
          <p:nvPr/>
        </p:nvGrpSpPr>
        <p:grpSpPr bwMode="auto">
          <a:xfrm rot="-1454506">
            <a:off x="5372100" y="1593850"/>
            <a:ext cx="4103688" cy="1079500"/>
            <a:chOff x="2789" y="2568"/>
            <a:chExt cx="2858" cy="1225"/>
          </a:xfrm>
        </p:grpSpPr>
        <p:sp>
          <p:nvSpPr>
            <p:cNvPr id="16398" name="AutoShape 1038">
              <a:extLst>
                <a:ext uri="{FF2B5EF4-FFF2-40B4-BE49-F238E27FC236}">
                  <a16:creationId xmlns:a16="http://schemas.microsoft.com/office/drawing/2014/main" id="{EBC00771-78F4-435F-9AFB-735933F15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568"/>
              <a:ext cx="2858" cy="1225"/>
            </a:xfrm>
            <a:prstGeom prst="wedgeEllipseCallout">
              <a:avLst>
                <a:gd name="adj1" fmla="val -49301"/>
                <a:gd name="adj2" fmla="val -71060"/>
              </a:avLst>
            </a:prstGeom>
            <a:solidFill>
              <a:schemeClr val="accent1"/>
            </a:solidFill>
            <a:ln w="38100" algn="ctr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6399" name="Text Box 1039">
              <a:extLst>
                <a:ext uri="{FF2B5EF4-FFF2-40B4-BE49-F238E27FC236}">
                  <a16:creationId xmlns:a16="http://schemas.microsoft.com/office/drawing/2014/main" id="{0D38C993-3AD4-4BF2-905D-820A2AE65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3" y="2838"/>
              <a:ext cx="2240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latin typeface="Verdana" panose="020B0604030504040204" pitchFamily="34" charset="0"/>
                </a:rPr>
                <a:t>日月食形成条件？</a:t>
              </a:r>
            </a:p>
          </p:txBody>
        </p:sp>
      </p:grpSp>
      <p:sp>
        <p:nvSpPr>
          <p:cNvPr id="16400" name="Text Box 1040">
            <a:extLst>
              <a:ext uri="{FF2B5EF4-FFF2-40B4-BE49-F238E27FC236}">
                <a16:creationId xmlns:a16="http://schemas.microsoft.com/office/drawing/2014/main" id="{68344CB8-FF7E-48F4-87B9-D9E7E709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221163"/>
            <a:ext cx="17272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交点条件</a:t>
            </a:r>
          </a:p>
          <a:p>
            <a:pPr>
              <a:spcBef>
                <a:spcPct val="50000"/>
              </a:spcBef>
            </a:pPr>
            <a:r>
              <a:rPr lang="zh-CN" altLang="en-US"/>
              <a:t>朔望条件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AutoShape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5E82ED-841B-44A6-94FF-4AE3D439E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6165850"/>
            <a:ext cx="936625" cy="4318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458" name="Picture 26">
            <a:extLst>
              <a:ext uri="{FF2B5EF4-FFF2-40B4-BE49-F238E27FC236}">
                <a16:creationId xmlns:a16="http://schemas.microsoft.com/office/drawing/2014/main" id="{EBDEFE28-E0E8-422D-A5B8-1F1CCD3A1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60350"/>
            <a:ext cx="504031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0" name="Picture 28">
            <a:extLst>
              <a:ext uri="{FF2B5EF4-FFF2-40B4-BE49-F238E27FC236}">
                <a16:creationId xmlns:a16="http://schemas.microsoft.com/office/drawing/2014/main" id="{9AE1D187-A41B-49CC-BA8B-823491DB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781300"/>
            <a:ext cx="5688013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61" name="Group 29">
            <a:extLst>
              <a:ext uri="{FF2B5EF4-FFF2-40B4-BE49-F238E27FC236}">
                <a16:creationId xmlns:a16="http://schemas.microsoft.com/office/drawing/2014/main" id="{252CA4CF-104D-435A-A92E-462D44DC4104}"/>
              </a:ext>
            </a:extLst>
          </p:cNvPr>
          <p:cNvGrpSpPr>
            <a:grpSpLocks/>
          </p:cNvGrpSpPr>
          <p:nvPr/>
        </p:nvGrpSpPr>
        <p:grpSpPr bwMode="auto">
          <a:xfrm rot="-1454506">
            <a:off x="4665663" y="4827588"/>
            <a:ext cx="4286250" cy="1079500"/>
            <a:chOff x="2789" y="2568"/>
            <a:chExt cx="2858" cy="1225"/>
          </a:xfrm>
        </p:grpSpPr>
        <p:sp>
          <p:nvSpPr>
            <p:cNvPr id="18462" name="AutoShape 30">
              <a:extLst>
                <a:ext uri="{FF2B5EF4-FFF2-40B4-BE49-F238E27FC236}">
                  <a16:creationId xmlns:a16="http://schemas.microsoft.com/office/drawing/2014/main" id="{34B8D1C2-2797-498A-9E5A-1820633B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568"/>
              <a:ext cx="2858" cy="1225"/>
            </a:xfrm>
            <a:prstGeom prst="wedgeEllipseCallout">
              <a:avLst>
                <a:gd name="adj1" fmla="val -49301"/>
                <a:gd name="adj2" fmla="val -71060"/>
              </a:avLst>
            </a:prstGeom>
            <a:solidFill>
              <a:schemeClr val="accent1"/>
            </a:solidFill>
            <a:ln w="38100" algn="ctr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8463" name="Text Box 31">
              <a:extLst>
                <a:ext uri="{FF2B5EF4-FFF2-40B4-BE49-F238E27FC236}">
                  <a16:creationId xmlns:a16="http://schemas.microsoft.com/office/drawing/2014/main" id="{02E6A573-51E1-4B73-AF9C-B270B966C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2842"/>
              <a:ext cx="2240" cy="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>
                  <a:latin typeface="Verdana" panose="020B0604030504040204" pitchFamily="34" charset="0"/>
                </a:rPr>
                <a:t>日食种类：全食、偏食和环食</a:t>
              </a:r>
            </a:p>
          </p:txBody>
        </p:sp>
      </p:grpSp>
      <p:sp>
        <p:nvSpPr>
          <p:cNvPr id="18464" name="Text Box 32">
            <a:extLst>
              <a:ext uri="{FF2B5EF4-FFF2-40B4-BE49-F238E27FC236}">
                <a16:creationId xmlns:a16="http://schemas.microsoft.com/office/drawing/2014/main" id="{98500BE6-7BE2-4B9A-A829-AEC893996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445125"/>
            <a:ext cx="1512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日食形成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8" name="Picture 16" descr="eclipse">
            <a:extLst>
              <a:ext uri="{FF2B5EF4-FFF2-40B4-BE49-F238E27FC236}">
                <a16:creationId xmlns:a16="http://schemas.microsoft.com/office/drawing/2014/main" id="{B8A452C1-D2E0-412C-9F7A-5D4C0825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194310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1" name="Picture 19" descr="99728moon_c">
            <a:extLst>
              <a:ext uri="{FF2B5EF4-FFF2-40B4-BE49-F238E27FC236}">
                <a16:creationId xmlns:a16="http://schemas.microsoft.com/office/drawing/2014/main" id="{3DD3A739-31A7-4DEF-89DF-816D2CD2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3311525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4" name="AutoShape 2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C90C72A-8033-42B2-A53F-BBC46632A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913" y="6021388"/>
            <a:ext cx="503237" cy="4318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8" name="Text Box 8">
            <a:extLst>
              <a:ext uri="{FF2B5EF4-FFF2-40B4-BE49-F238E27FC236}">
                <a16:creationId xmlns:a16="http://schemas.microsoft.com/office/drawing/2014/main" id="{4CC6F5A5-30A6-49D2-9661-09561C108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44675"/>
            <a:ext cx="1943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日全食和日冕</a:t>
            </a:r>
          </a:p>
        </p:txBody>
      </p:sp>
      <p:sp>
        <p:nvSpPr>
          <p:cNvPr id="5133" name="Text Box 13">
            <a:extLst>
              <a:ext uri="{FF2B5EF4-FFF2-40B4-BE49-F238E27FC236}">
                <a16:creationId xmlns:a16="http://schemas.microsoft.com/office/drawing/2014/main" id="{A3E2B96B-9331-4127-BF5F-B512E2004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933825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日偏食</a:t>
            </a:r>
          </a:p>
        </p:txBody>
      </p:sp>
      <p:sp>
        <p:nvSpPr>
          <p:cNvPr id="5134" name="Text Box 14">
            <a:extLst>
              <a:ext uri="{FF2B5EF4-FFF2-40B4-BE49-F238E27FC236}">
                <a16:creationId xmlns:a16="http://schemas.microsoft.com/office/drawing/2014/main" id="{D0B0D6E1-D3B8-4AC3-8516-7E2C2C5A9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836613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地影</a:t>
            </a:r>
          </a:p>
        </p:txBody>
      </p:sp>
      <p:pic>
        <p:nvPicPr>
          <p:cNvPr id="5135" name="Picture 15" descr="日食带（05前）">
            <a:extLst>
              <a:ext uri="{FF2B5EF4-FFF2-40B4-BE49-F238E27FC236}">
                <a16:creationId xmlns:a16="http://schemas.microsoft.com/office/drawing/2014/main" id="{8D4F5C53-2CFC-44F5-8192-C4012CD4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708275"/>
            <a:ext cx="4800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6" name="Text Box 16">
            <a:extLst>
              <a:ext uri="{FF2B5EF4-FFF2-40B4-BE49-F238E27FC236}">
                <a16:creationId xmlns:a16="http://schemas.microsoft.com/office/drawing/2014/main" id="{CE4119CE-9CE2-422F-BADA-7F12327E3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805488"/>
            <a:ext cx="2376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日食带</a:t>
            </a:r>
          </a:p>
        </p:txBody>
      </p:sp>
      <p:pic>
        <p:nvPicPr>
          <p:cNvPr id="5137" name="Picture 17">
            <a:extLst>
              <a:ext uri="{FF2B5EF4-FFF2-40B4-BE49-F238E27FC236}">
                <a16:creationId xmlns:a16="http://schemas.microsoft.com/office/drawing/2014/main" id="{492EC1B2-7A2D-4347-B111-F5DB2869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1871663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CEE1EF69-D19E-4A61-BEE5-A3B3CD9F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65625"/>
            <a:ext cx="19446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9" name="Text Box 19">
            <a:extLst>
              <a:ext uri="{FF2B5EF4-FFF2-40B4-BE49-F238E27FC236}">
                <a16:creationId xmlns:a16="http://schemas.microsoft.com/office/drawing/2014/main" id="{C4C784B5-05AA-4989-BCBA-0B44ADEAC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308725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日环食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AutoShap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F66EB30-E1F6-4620-8A36-5124F0988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5807075"/>
            <a:ext cx="574675" cy="50165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558" name="Picture 6" descr="eclip-c">
            <a:extLst>
              <a:ext uri="{FF2B5EF4-FFF2-40B4-BE49-F238E27FC236}">
                <a16:creationId xmlns:a16="http://schemas.microsoft.com/office/drawing/2014/main" id="{F0E08D48-2F8B-4171-8ABE-24E1A09FD3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60350"/>
            <a:ext cx="6480175" cy="22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67" name="Group 15">
            <a:extLst>
              <a:ext uri="{FF2B5EF4-FFF2-40B4-BE49-F238E27FC236}">
                <a16:creationId xmlns:a16="http://schemas.microsoft.com/office/drawing/2014/main" id="{F684B5CD-B322-4AA8-B386-BDA2D7E72B06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2924175"/>
            <a:ext cx="7058025" cy="2676525"/>
            <a:chOff x="975" y="1888"/>
            <a:chExt cx="4446" cy="1686"/>
          </a:xfrm>
        </p:grpSpPr>
        <p:pic>
          <p:nvPicPr>
            <p:cNvPr id="23562" name="Picture 10">
              <a:extLst>
                <a:ext uri="{FF2B5EF4-FFF2-40B4-BE49-F238E27FC236}">
                  <a16:creationId xmlns:a16="http://schemas.microsoft.com/office/drawing/2014/main" id="{34737312-B863-453C-B29D-8328083B8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2296"/>
              <a:ext cx="4446" cy="1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566" name="Group 14">
              <a:extLst>
                <a:ext uri="{FF2B5EF4-FFF2-40B4-BE49-F238E27FC236}">
                  <a16:creationId xmlns:a16="http://schemas.microsoft.com/office/drawing/2014/main" id="{BAD81F28-5536-4DAD-BC1C-6668BEA073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9" y="1888"/>
              <a:ext cx="576" cy="624"/>
              <a:chOff x="4044" y="618"/>
              <a:chExt cx="576" cy="624"/>
            </a:xfrm>
          </p:grpSpPr>
          <p:pic>
            <p:nvPicPr>
              <p:cNvPr id="23561" name="Picture 9">
                <a:extLst>
                  <a:ext uri="{FF2B5EF4-FFF2-40B4-BE49-F238E27FC236}">
                    <a16:creationId xmlns:a16="http://schemas.microsoft.com/office/drawing/2014/main" id="{EBD71485-20E2-453E-9334-B97C486411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0" y="618"/>
                <a:ext cx="360" cy="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3" name="AutoShape 11">
                <a:extLst>
                  <a:ext uri="{FF2B5EF4-FFF2-40B4-BE49-F238E27FC236}">
                    <a16:creationId xmlns:a16="http://schemas.microsoft.com/office/drawing/2014/main" id="{7F3FDE68-8034-4A74-ADA3-1F10E1361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234344">
                <a:off x="3866" y="921"/>
                <a:ext cx="499" cy="144"/>
              </a:xfrm>
              <a:prstGeom prst="curvedDownArrow">
                <a:avLst>
                  <a:gd name="adj1" fmla="val 69306"/>
                  <a:gd name="adj2" fmla="val 138611"/>
                  <a:gd name="adj3" fmla="val 33333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3568" name="Text Box 16">
            <a:extLst>
              <a:ext uri="{FF2B5EF4-FFF2-40B4-BE49-F238E27FC236}">
                <a16:creationId xmlns:a16="http://schemas.microsoft.com/office/drawing/2014/main" id="{5F44A1D5-5BE7-41C5-A422-2DF2F09F7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805488"/>
            <a:ext cx="5256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/>
              <a:t>偏食－－全食－－偏食</a:t>
            </a:r>
          </a:p>
        </p:txBody>
      </p:sp>
    </p:spTree>
  </p:cSld>
  <p:clrMapOvr>
    <a:masterClrMapping/>
  </p:clrMapOvr>
  <p:transition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051">
            <a:extLst>
              <a:ext uri="{FF2B5EF4-FFF2-40B4-BE49-F238E27FC236}">
                <a16:creationId xmlns:a16="http://schemas.microsoft.com/office/drawing/2014/main" id="{B6BB0B84-39B7-49D9-82CC-8784A8C70F2D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9388" y="981075"/>
            <a:ext cx="8964612" cy="504031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b="1"/>
              <a:t> </a:t>
            </a:r>
            <a:endParaRPr lang="en-US" altLang="zh-CN" sz="28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一、日、月食的成因 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   </a:t>
            </a:r>
            <a:r>
              <a:rPr lang="en-US" altLang="zh-CN" sz="2400" b="1"/>
              <a:t>1.</a:t>
            </a:r>
            <a:r>
              <a:rPr lang="zh-CN" altLang="en-US" sz="2400" b="1"/>
              <a:t>天体影子：本影</a:t>
            </a:r>
            <a:r>
              <a:rPr lang="en-US" altLang="zh-CN" sz="2400" b="1"/>
              <a:t>,</a:t>
            </a:r>
            <a:r>
              <a:rPr lang="zh-CN" altLang="en-US" sz="2400" b="1"/>
              <a:t>伪半影</a:t>
            </a:r>
            <a:r>
              <a:rPr lang="en-US" altLang="zh-CN" sz="2400" b="1"/>
              <a:t>,</a:t>
            </a:r>
            <a:r>
              <a:rPr lang="zh-CN" altLang="en-US" sz="2400" b="1"/>
              <a:t>半影</a:t>
            </a:r>
            <a:r>
              <a:rPr lang="en-US" altLang="zh-CN" sz="2400" b="1"/>
              <a:t>,</a:t>
            </a:r>
            <a:r>
              <a:rPr lang="zh-CN" altLang="en-US" sz="2400" b="1"/>
              <a:t>如</a:t>
            </a:r>
            <a:r>
              <a:rPr lang="zh-CN" altLang="en-US" sz="2400" b="1">
                <a:hlinkClick r:id="rId2" action="ppaction://hlinksldjump"/>
              </a:rPr>
              <a:t>图</a:t>
            </a:r>
            <a:r>
              <a:rPr lang="zh-CN" altLang="en-US" sz="2400" b="1"/>
              <a:t>中所示。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   </a:t>
            </a:r>
            <a:r>
              <a:rPr lang="en-US" altLang="zh-CN" sz="2400" b="1"/>
              <a:t>2.</a:t>
            </a:r>
            <a:r>
              <a:rPr lang="zh-CN" altLang="en-US" sz="2400" b="1"/>
              <a:t>日月食形成：日月地三者大致成一线。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二、交食的</a:t>
            </a:r>
            <a:r>
              <a:rPr lang="zh-CN" altLang="en-US" sz="2400" b="1">
                <a:hlinkClick r:id="rId3" action="ppaction://hlinksldjump"/>
              </a:rPr>
              <a:t>条件</a:t>
            </a:r>
            <a:endParaRPr lang="zh-CN" altLang="en-US" sz="24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</a:t>
            </a:r>
            <a:r>
              <a:rPr lang="en-US" altLang="zh-CN" sz="2400" b="1"/>
              <a:t>1</a:t>
            </a:r>
            <a:r>
              <a:rPr lang="zh-CN" altLang="en-US" sz="2400" b="1"/>
              <a:t>、朔望条件（日食一般发生在朔日，月食一般发生在望日，但朔望日不一定有日月食）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 </a:t>
            </a:r>
            <a:r>
              <a:rPr lang="en-US" altLang="zh-CN" sz="2400" b="1"/>
              <a:t>2</a:t>
            </a:r>
            <a:r>
              <a:rPr lang="zh-CN" altLang="en-US" sz="2400" b="1"/>
              <a:t>、交点条件（日月食发生在黄白交点或交点附近  ）  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三、日、月食的种类</a:t>
            </a:r>
            <a:endParaRPr lang="zh-CN" altLang="en-US" sz="2400" b="1">
              <a:hlinkClick r:id="rId4" action="ppaction://hlinksldjump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</a:t>
            </a:r>
            <a:r>
              <a:rPr lang="en-US" altLang="zh-CN" sz="2400" b="1"/>
              <a:t>1</a:t>
            </a:r>
            <a:r>
              <a:rPr lang="zh-CN" altLang="en-US" sz="2400" b="1"/>
              <a:t>、日食</a:t>
            </a:r>
            <a:r>
              <a:rPr lang="zh-CN" altLang="en-US" sz="2400" b="1">
                <a:hlinkClick r:id="rId5" action="ppaction://hlinksldjump"/>
              </a:rPr>
              <a:t>种类</a:t>
            </a:r>
            <a:r>
              <a:rPr lang="en-US" altLang="zh-CN" sz="2400" b="1">
                <a:hlinkClick r:id="rId5" action="ppaction://hlinksldjump"/>
              </a:rPr>
              <a:t>:</a:t>
            </a:r>
            <a:r>
              <a:rPr lang="zh-CN" altLang="en-US" sz="2400" b="1"/>
              <a:t>日全食，日偏食，日环食。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    </a:t>
            </a:r>
            <a:r>
              <a:rPr lang="en-US" altLang="zh-CN" sz="2400" b="1"/>
              <a:t>2</a:t>
            </a:r>
            <a:r>
              <a:rPr lang="zh-CN" altLang="en-US" sz="2400" b="1"/>
              <a:t>、月食</a:t>
            </a:r>
            <a:r>
              <a:rPr lang="zh-CN" altLang="en-US" sz="2400" b="1">
                <a:hlinkClick r:id="rId6" action="ppaction://hlinksldjump"/>
              </a:rPr>
              <a:t>种类</a:t>
            </a:r>
            <a:r>
              <a:rPr lang="en-US" altLang="zh-CN" sz="2400" b="1"/>
              <a:t>:</a:t>
            </a:r>
            <a:r>
              <a:rPr lang="zh-CN" altLang="en-US" sz="2400" b="1"/>
              <a:t>月全食，月偏食。</a:t>
            </a:r>
          </a:p>
        </p:txBody>
      </p:sp>
      <p:sp>
        <p:nvSpPr>
          <p:cNvPr id="39944" name="Text Box 2056">
            <a:extLst>
              <a:ext uri="{FF2B5EF4-FFF2-40B4-BE49-F238E27FC236}">
                <a16:creationId xmlns:a16="http://schemas.microsoft.com/office/drawing/2014/main" id="{BC199B75-1313-4FD0-AD48-64D79C2B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4813"/>
            <a:ext cx="67691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/>
              <a:t>§8.3  </a:t>
            </a:r>
            <a:r>
              <a:rPr lang="zh-CN" altLang="en-US" sz="3200" b="1"/>
              <a:t>日食和月食</a:t>
            </a:r>
          </a:p>
        </p:txBody>
      </p:sp>
      <p:pic>
        <p:nvPicPr>
          <p:cNvPr id="39945" name="Picture 2057" descr="7568,24a322c,b6af,1">
            <a:extLst>
              <a:ext uri="{FF2B5EF4-FFF2-40B4-BE49-F238E27FC236}">
                <a16:creationId xmlns:a16="http://schemas.microsoft.com/office/drawing/2014/main" id="{500A4FFA-12B1-49E7-B0C2-91DB71C1AB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035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Text Box 5">
            <a:extLst>
              <a:ext uri="{FF2B5EF4-FFF2-40B4-BE49-F238E27FC236}">
                <a16:creationId xmlns:a16="http://schemas.microsoft.com/office/drawing/2014/main" id="{20CEE674-E8B5-40A2-8CB3-9CEB206F2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661025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/>
              <a:t>日全食过程</a:t>
            </a:r>
          </a:p>
        </p:txBody>
      </p:sp>
      <p:sp>
        <p:nvSpPr>
          <p:cNvPr id="24582" name="AutoShape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3AB405D-D4D4-4964-A0E1-D57C4D098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805488"/>
            <a:ext cx="503237" cy="4318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11522800-4358-4B71-BDB9-39724ABC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4813"/>
            <a:ext cx="6481763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 descr="yueshichengying2">
            <a:extLst>
              <a:ext uri="{FF2B5EF4-FFF2-40B4-BE49-F238E27FC236}">
                <a16:creationId xmlns:a16="http://schemas.microsoft.com/office/drawing/2014/main" id="{17E55EA5-E473-4B86-9CF2-C0398043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8913"/>
            <a:ext cx="81724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8" name="Text Box 8">
            <a:extLst>
              <a:ext uri="{FF2B5EF4-FFF2-40B4-BE49-F238E27FC236}">
                <a16:creationId xmlns:a16="http://schemas.microsoft.com/office/drawing/2014/main" id="{D8E6599A-9E79-493F-914A-8F2DE0139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3357563"/>
            <a:ext cx="172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</a:rPr>
              <a:t>月食形成</a:t>
            </a:r>
          </a:p>
        </p:txBody>
      </p:sp>
      <p:pic>
        <p:nvPicPr>
          <p:cNvPr id="66569" name="Picture 9">
            <a:extLst>
              <a:ext uri="{FF2B5EF4-FFF2-40B4-BE49-F238E27FC236}">
                <a16:creationId xmlns:a16="http://schemas.microsoft.com/office/drawing/2014/main" id="{10837805-7242-4B7F-A989-E62D48F05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852738"/>
            <a:ext cx="5256213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72" name="AutoShape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EF672A9-1CD3-4785-A169-A6CCCC41B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5805488"/>
            <a:ext cx="719138" cy="503237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3" name="Picture 5">
            <a:extLst>
              <a:ext uri="{FF2B5EF4-FFF2-40B4-BE49-F238E27FC236}">
                <a16:creationId xmlns:a16="http://schemas.microsoft.com/office/drawing/2014/main" id="{2755A4D3-9345-47C3-AB90-77806D18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0350"/>
            <a:ext cx="5689600" cy="50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4" name="Text Box 6">
            <a:extLst>
              <a:ext uri="{FF2B5EF4-FFF2-40B4-BE49-F238E27FC236}">
                <a16:creationId xmlns:a16="http://schemas.microsoft.com/office/drawing/2014/main" id="{B3D5DB62-A2DB-4D7F-8AF1-AAAEFE0C7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89588"/>
            <a:ext cx="237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/>
              <a:t>月全食过程</a:t>
            </a:r>
          </a:p>
        </p:txBody>
      </p:sp>
      <p:sp>
        <p:nvSpPr>
          <p:cNvPr id="68615" name="AutoShap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3CFA42E-5F39-4F03-ACB1-1202E523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5805488"/>
            <a:ext cx="792162" cy="576262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2" name="Picture 6">
            <a:extLst>
              <a:ext uri="{FF2B5EF4-FFF2-40B4-BE49-F238E27FC236}">
                <a16:creationId xmlns:a16="http://schemas.microsoft.com/office/drawing/2014/main" id="{2A9B793A-8256-4C4A-82BC-D89285193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4321175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Picture 10">
            <a:extLst>
              <a:ext uri="{FF2B5EF4-FFF2-40B4-BE49-F238E27FC236}">
                <a16:creationId xmlns:a16="http://schemas.microsoft.com/office/drawing/2014/main" id="{3B13DE8E-5D39-4729-9C33-C21C004F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5145088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7" name="Picture 11">
            <a:extLst>
              <a:ext uri="{FF2B5EF4-FFF2-40B4-BE49-F238E27FC236}">
                <a16:creationId xmlns:a16="http://schemas.microsoft.com/office/drawing/2014/main" id="{5898F928-3360-4392-9732-851782F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860800"/>
            <a:ext cx="5256212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>
            <a:extLst>
              <a:ext uri="{FF2B5EF4-FFF2-40B4-BE49-F238E27FC236}">
                <a16:creationId xmlns:a16="http://schemas.microsoft.com/office/drawing/2014/main" id="{EC6B0BA3-E58A-4CEF-A947-6883E0CB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581525"/>
            <a:ext cx="5292725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>
            <a:extLst>
              <a:ext uri="{FF2B5EF4-FFF2-40B4-BE49-F238E27FC236}">
                <a16:creationId xmlns:a16="http://schemas.microsoft.com/office/drawing/2014/main" id="{90DE3D46-B087-4259-ADE1-7192271E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229225"/>
            <a:ext cx="5003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50" name="AutoShape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114C313-4A19-4C5B-937D-7AED8F107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6308725"/>
            <a:ext cx="1079500" cy="549275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4C3D562F-7E18-4B13-A29D-3277DCC2E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04813"/>
            <a:ext cx="6477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/>
              <a:t>日或月食限定义</a:t>
            </a:r>
          </a:p>
        </p:txBody>
      </p:sp>
      <p:sp>
        <p:nvSpPr>
          <p:cNvPr id="16388" name="AutoShap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37D0E48-1268-4F81-8566-29392917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5734050"/>
            <a:ext cx="1063625" cy="746125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1646FAFB-B0E4-42A0-A503-FF351F6E8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789363"/>
            <a:ext cx="71628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latin typeface="宋体" panose="02010600030101010101" pitchFamily="2" charset="-122"/>
              </a:rPr>
              <a:t>    </a:t>
            </a:r>
            <a:r>
              <a:rPr lang="zh-CN" altLang="en-US" sz="2000" b="1">
                <a:latin typeface="宋体" panose="02010600030101010101" pitchFamily="2" charset="-122"/>
              </a:rPr>
              <a:t>当黄道上的日轮与白道上的月轮接近到互相外切（这种情况一定发生在朔日）时，日轮中心与黄白交点之间的角距离为</a:t>
            </a:r>
            <a:r>
              <a:rPr lang="zh-CN" altLang="en-US" sz="2000" b="1">
                <a:solidFill>
                  <a:srgbClr val="FF3300"/>
                </a:solidFill>
                <a:latin typeface="宋体" panose="02010600030101010101" pitchFamily="2" charset="-122"/>
              </a:rPr>
              <a:t>日食限</a:t>
            </a:r>
            <a:r>
              <a:rPr lang="zh-CN" altLang="en-US" sz="2000" b="1">
                <a:latin typeface="宋体" panose="02010600030101010101" pitchFamily="2" charset="-122"/>
              </a:rPr>
              <a:t>。这就是太阳与黄白交点的黄经差，也是日轮中心至</a:t>
            </a:r>
            <a:r>
              <a:rPr lang="zh-CN" altLang="en-US" sz="2000" b="1"/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黄白交点的黄道弧长。</a:t>
            </a:r>
            <a:r>
              <a:rPr lang="zh-CN" altLang="en-US" sz="2000" b="1">
                <a:latin typeface="Times New Roman" panose="02020603050405020304" pitchFamily="18" charset="0"/>
              </a:rPr>
              <a:t>同理，当黄道上的地球本影和白道上的月轮相切（这种情况一定发生在望日）时，地球本影中心与黄白交点之间的角距离就是</a:t>
            </a:r>
            <a:r>
              <a:rPr lang="zh-CN" altLang="en-US" sz="2000" b="1">
                <a:solidFill>
                  <a:srgbClr val="FF3300"/>
                </a:solidFill>
                <a:latin typeface="Times New Roman" panose="02020603050405020304" pitchFamily="18" charset="0"/>
              </a:rPr>
              <a:t>月食限</a:t>
            </a:r>
            <a:r>
              <a:rPr lang="zh-CN" altLang="en-US" sz="2000" b="1">
                <a:latin typeface="Times New Roman" panose="02020603050405020304" pitchFamily="18" charset="0"/>
              </a:rPr>
              <a:t>，这就是地球本影中心与黄白交点的黄经差，亦是地影中心至黄白交点的黄道弧长。</a:t>
            </a:r>
            <a:endParaRPr lang="zh-CN" altLang="en-US" sz="2000" b="1"/>
          </a:p>
        </p:txBody>
      </p:sp>
      <p:pic>
        <p:nvPicPr>
          <p:cNvPr id="24587" name="Picture 11">
            <a:extLst>
              <a:ext uri="{FF2B5EF4-FFF2-40B4-BE49-F238E27FC236}">
                <a16:creationId xmlns:a16="http://schemas.microsoft.com/office/drawing/2014/main" id="{74E74FC1-1DE2-4FE6-BE0D-1C87ADBF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5721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edg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A264A1A-256E-44CA-92A1-FF57A06DC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661025"/>
            <a:ext cx="936625" cy="576263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7114" name="Picture 1034">
            <a:extLst>
              <a:ext uri="{FF2B5EF4-FFF2-40B4-BE49-F238E27FC236}">
                <a16:creationId xmlns:a16="http://schemas.microsoft.com/office/drawing/2014/main" id="{E2F16049-CB89-416C-B7D2-A8D8669E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8913"/>
            <a:ext cx="5543550" cy="54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5" name="Text Box 1035">
            <a:extLst>
              <a:ext uri="{FF2B5EF4-FFF2-40B4-BE49-F238E27FC236}">
                <a16:creationId xmlns:a16="http://schemas.microsoft.com/office/drawing/2014/main" id="{0471B8AD-A9D0-4FEC-8C20-428EF6F1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876925"/>
            <a:ext cx="482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/>
              <a:t>高潮和低潮，大潮和小潮形成示意</a:t>
            </a:r>
          </a:p>
        </p:txBody>
      </p:sp>
    </p:spTree>
  </p:cSld>
  <p:clrMapOvr>
    <a:masterClrMapping/>
  </p:clrMapOvr>
  <p:transition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image044">
            <a:extLst>
              <a:ext uri="{FF2B5EF4-FFF2-40B4-BE49-F238E27FC236}">
                <a16:creationId xmlns:a16="http://schemas.microsoft.com/office/drawing/2014/main" id="{58CDB3C4-08A4-4C54-9833-E5A70FD4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908050"/>
            <a:ext cx="6408738" cy="456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74" name="AutoShape 1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090B4BD-B074-473E-8C25-1A88C745E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5661025"/>
            <a:ext cx="720725" cy="4318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image048">
            <a:extLst>
              <a:ext uri="{FF2B5EF4-FFF2-40B4-BE49-F238E27FC236}">
                <a16:creationId xmlns:a16="http://schemas.microsoft.com/office/drawing/2014/main" id="{5D0F454B-1B34-4CAC-86BA-37657DE8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338388"/>
            <a:ext cx="6000750" cy="45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685" name="Group 5">
            <a:extLst>
              <a:ext uri="{FF2B5EF4-FFF2-40B4-BE49-F238E27FC236}">
                <a16:creationId xmlns:a16="http://schemas.microsoft.com/office/drawing/2014/main" id="{38CC0CFC-E784-4D20-9619-568D3F886BE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4643438" cy="2205038"/>
            <a:chOff x="3060" y="13764"/>
            <a:chExt cx="5580" cy="2340"/>
          </a:xfrm>
        </p:grpSpPr>
        <p:sp>
          <p:nvSpPr>
            <p:cNvPr id="71686" name="Text Box 6">
              <a:extLst>
                <a:ext uri="{FF2B5EF4-FFF2-40B4-BE49-F238E27FC236}">
                  <a16:creationId xmlns:a16="http://schemas.microsoft.com/office/drawing/2014/main" id="{0EC201CB-8884-434D-8492-11099C0CF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0" y="13764"/>
              <a:ext cx="126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平均引力</a:t>
              </a:r>
              <a:endParaRPr lang="zh-CN" altLang="en-US" sz="1600"/>
            </a:p>
          </p:txBody>
        </p:sp>
        <p:sp>
          <p:nvSpPr>
            <p:cNvPr id="71687" name="Text Box 7">
              <a:extLst>
                <a:ext uri="{FF2B5EF4-FFF2-40B4-BE49-F238E27FC236}">
                  <a16:creationId xmlns:a16="http://schemas.microsoft.com/office/drawing/2014/main" id="{E3983EEA-EAE4-4C34-BF09-560C67203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0" y="14544"/>
              <a:ext cx="1260" cy="62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引潮力</a:t>
              </a:r>
              <a:endParaRPr lang="zh-CN" altLang="en-US" sz="1600"/>
            </a:p>
          </p:txBody>
        </p:sp>
        <p:sp>
          <p:nvSpPr>
            <p:cNvPr id="71688" name="Text Box 8">
              <a:extLst>
                <a:ext uri="{FF2B5EF4-FFF2-40B4-BE49-F238E27FC236}">
                  <a16:creationId xmlns:a16="http://schemas.microsoft.com/office/drawing/2014/main" id="{13DE99A6-504F-4740-B759-A7097C2E2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0" y="15012"/>
              <a:ext cx="126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实际引力</a:t>
              </a:r>
              <a:endParaRPr lang="zh-CN" altLang="en-US" sz="1600"/>
            </a:p>
          </p:txBody>
        </p:sp>
        <p:grpSp>
          <p:nvGrpSpPr>
            <p:cNvPr id="71689" name="Group 9">
              <a:extLst>
                <a:ext uri="{FF2B5EF4-FFF2-40B4-BE49-F238E27FC236}">
                  <a16:creationId xmlns:a16="http://schemas.microsoft.com/office/drawing/2014/main" id="{C188EFC2-1133-45D4-AB98-7580F46BCE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0" y="14388"/>
              <a:ext cx="4320" cy="1716"/>
              <a:chOff x="3780" y="4092"/>
              <a:chExt cx="4320" cy="1716"/>
            </a:xfrm>
          </p:grpSpPr>
          <p:grpSp>
            <p:nvGrpSpPr>
              <p:cNvPr id="71690" name="Group 10">
                <a:extLst>
                  <a:ext uri="{FF2B5EF4-FFF2-40B4-BE49-F238E27FC236}">
                    <a16:creationId xmlns:a16="http://schemas.microsoft.com/office/drawing/2014/main" id="{D4D94E48-7D21-4CDC-8453-22F97C0B31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40" y="4092"/>
                <a:ext cx="3240" cy="780"/>
                <a:chOff x="4140" y="3468"/>
                <a:chExt cx="3240" cy="780"/>
              </a:xfrm>
            </p:grpSpPr>
            <p:sp>
              <p:nvSpPr>
                <p:cNvPr id="71691" name="Line 11">
                  <a:extLst>
                    <a:ext uri="{FF2B5EF4-FFF2-40B4-BE49-F238E27FC236}">
                      <a16:creationId xmlns:a16="http://schemas.microsoft.com/office/drawing/2014/main" id="{355A0348-0EF0-4937-8F81-EF20B6CE8E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40" y="3468"/>
                  <a:ext cx="2160" cy="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692" name="Line 12">
                  <a:extLst>
                    <a:ext uri="{FF2B5EF4-FFF2-40B4-BE49-F238E27FC236}">
                      <a16:creationId xmlns:a16="http://schemas.microsoft.com/office/drawing/2014/main" id="{70D785D8-6805-4991-A69C-3871ABBDCD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40" y="3468"/>
                  <a:ext cx="3240" cy="78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693" name="Line 13">
                  <a:extLst>
                    <a:ext uri="{FF2B5EF4-FFF2-40B4-BE49-F238E27FC236}">
                      <a16:creationId xmlns:a16="http://schemas.microsoft.com/office/drawing/2014/main" id="{09FEFD64-D9F9-42AA-8FDE-2AD6FDF6D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40" y="3468"/>
                  <a:ext cx="1080" cy="780"/>
                </a:xfrm>
                <a:prstGeom prst="line">
                  <a:avLst/>
                </a:prstGeom>
                <a:noFill/>
                <a:ln w="571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694" name="Line 14">
                  <a:extLst>
                    <a:ext uri="{FF2B5EF4-FFF2-40B4-BE49-F238E27FC236}">
                      <a16:creationId xmlns:a16="http://schemas.microsoft.com/office/drawing/2014/main" id="{987F1A25-747E-4BE1-ACDD-D7FAFB6658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00" y="3468"/>
                  <a:ext cx="1080" cy="7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695" name="Line 15">
                  <a:extLst>
                    <a:ext uri="{FF2B5EF4-FFF2-40B4-BE49-F238E27FC236}">
                      <a16:creationId xmlns:a16="http://schemas.microsoft.com/office/drawing/2014/main" id="{7F3A02B2-B882-44E2-9AE0-0F158C4336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20" y="4248"/>
                  <a:ext cx="1980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1696" name="Text Box 16">
                <a:extLst>
                  <a:ext uri="{FF2B5EF4-FFF2-40B4-BE49-F238E27FC236}">
                    <a16:creationId xmlns:a16="http://schemas.microsoft.com/office/drawing/2014/main" id="{DD17741D-B601-47FB-9F67-AEDF5C42FF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0" y="5340"/>
                <a:ext cx="43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zh-CN" altLang="en-US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实际引力、平均引力和引潮力</a:t>
                </a:r>
              </a:p>
              <a:p>
                <a:endParaRPr lang="en-US" altLang="zh-CN"/>
              </a:p>
            </p:txBody>
          </p:sp>
        </p:grpSp>
      </p:grpSp>
      <p:sp>
        <p:nvSpPr>
          <p:cNvPr id="71697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0E4997A-C54E-412C-8662-6749C104D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5589588"/>
            <a:ext cx="576263" cy="4318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WordArt 4">
            <a:extLst>
              <a:ext uri="{FF2B5EF4-FFF2-40B4-BE49-F238E27FC236}">
                <a16:creationId xmlns:a16="http://schemas.microsoft.com/office/drawing/2014/main" id="{6C19CD73-6AE5-437D-A2A5-49E0EF9E462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124075" y="1557338"/>
            <a:ext cx="4465638" cy="237013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zh-CN" altLang="en-US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 panose="02010600030101010101" pitchFamily="2" charset="-122"/>
              </a:rPr>
              <a:t>谢谢听讲</a:t>
            </a:r>
          </a:p>
        </p:txBody>
      </p:sp>
      <p:sp>
        <p:nvSpPr>
          <p:cNvPr id="51205" name="Text Box 5">
            <a:extLst>
              <a:ext uri="{FF2B5EF4-FFF2-40B4-BE49-F238E27FC236}">
                <a16:creationId xmlns:a16="http://schemas.microsoft.com/office/drawing/2014/main" id="{FB841A4B-7A53-41E9-B18E-737297C0C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4076700"/>
            <a:ext cx="3097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ea typeface="隶书" panose="02010509060101010101" pitchFamily="49" charset="-122"/>
              </a:rPr>
              <a:t>第八章结束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18D22F96-DA8E-465F-B21D-18A97C4DBA3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620713"/>
            <a:ext cx="8604250" cy="5976937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/>
              <a:t>四、日、月食的过程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（一）日食过程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</a:t>
            </a:r>
            <a:r>
              <a:rPr lang="en-US" altLang="zh-CN" sz="1800" b="1"/>
              <a:t>1</a:t>
            </a:r>
            <a:r>
              <a:rPr lang="zh-CN" altLang="en-US" sz="1800" b="1"/>
              <a:t>、初亏、食既、食甚、生光、复圆全食</a:t>
            </a:r>
            <a:r>
              <a:rPr lang="zh-CN" altLang="en-US" sz="1800" b="1">
                <a:hlinkClick r:id="rId2" action="ppaction://hlinksldjump"/>
              </a:rPr>
              <a:t>过程</a:t>
            </a: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</a:t>
            </a:r>
            <a:r>
              <a:rPr lang="en-US" altLang="zh-CN" sz="1800" b="1"/>
              <a:t>2</a:t>
            </a:r>
            <a:r>
              <a:rPr lang="zh-CN" altLang="en-US" sz="1800" b="1"/>
              <a:t>、初亏、食甚、复圆偏食过程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（二）月食过程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</a:t>
            </a:r>
            <a:r>
              <a:rPr lang="en-US" altLang="zh-CN" sz="1800" b="1"/>
              <a:t>1</a:t>
            </a:r>
            <a:r>
              <a:rPr lang="zh-CN" altLang="en-US" sz="1800" b="1"/>
              <a:t>、初亏、食既、食甚、生光、复圆全食</a:t>
            </a:r>
            <a:r>
              <a:rPr lang="zh-CN" altLang="en-US" sz="1800" b="1">
                <a:hlinkClick r:id="rId3" action="ppaction://hlinksldjump"/>
              </a:rPr>
              <a:t>过程</a:t>
            </a: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</a:t>
            </a:r>
            <a:r>
              <a:rPr lang="en-US" altLang="zh-CN" sz="1800" b="1"/>
              <a:t>2</a:t>
            </a:r>
            <a:r>
              <a:rPr lang="zh-CN" altLang="en-US" sz="1800" b="1"/>
              <a:t>、初亏、食甚、复圆偏食过程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/>
              <a:t>五、食限与食季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（一）食限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</a:t>
            </a:r>
            <a:r>
              <a:rPr lang="en-US" altLang="zh-CN" sz="1800" b="1"/>
              <a:t>1</a:t>
            </a:r>
            <a:r>
              <a:rPr lang="zh-CN" altLang="en-US" sz="1800" b="1"/>
              <a:t>、食限的定义：黄白交点附近的定量角距离（</a:t>
            </a:r>
            <a:r>
              <a:rPr lang="zh-CN" altLang="en-US" sz="1800" b="1">
                <a:hlinkClick r:id="rId4" action="ppaction://hlinksldjump"/>
              </a:rPr>
              <a:t>见图</a:t>
            </a:r>
            <a:r>
              <a:rPr lang="zh-CN" altLang="en-US" sz="1800" b="1"/>
              <a:t>）。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</a:t>
            </a:r>
            <a:r>
              <a:rPr lang="en-US" altLang="zh-CN" sz="1800" b="1"/>
              <a:t>2</a:t>
            </a:r>
            <a:r>
              <a:rPr lang="zh-CN" altLang="en-US" sz="1800" b="1"/>
              <a:t>、影响食限大小的因素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/>
              <a:t>       黄白交角，日地距离和月地距离等因素。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b="1"/>
              <a:t>       一般来说，黄白交角愈大，日食限愈小；月地距离愈大，月轮的视半径愈小，日食限和月食限也愈小；日地距离愈大，则日轮的视半径愈小，日食限也愈小，而地影截面的视半径却增大，因而月食限也变大。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（二）食季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   食季指有可能发生日食和月食的一段时间。有日食季和月食季之分。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800" b="1"/>
          </a:p>
        </p:txBody>
      </p:sp>
      <p:pic>
        <p:nvPicPr>
          <p:cNvPr id="49156" name="Picture 4" descr="7568,24a322c,b6af,1">
            <a:extLst>
              <a:ext uri="{FF2B5EF4-FFF2-40B4-BE49-F238E27FC236}">
                <a16:creationId xmlns:a16="http://schemas.microsoft.com/office/drawing/2014/main" id="{B68EB1DF-9A4B-4BA5-977F-FE71149241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035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491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491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491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491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4">
            <a:extLst>
              <a:ext uri="{FF2B5EF4-FFF2-40B4-BE49-F238E27FC236}">
                <a16:creationId xmlns:a16="http://schemas.microsoft.com/office/drawing/2014/main" id="{4D185D0A-822A-4C79-84F4-0C0672197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765175"/>
            <a:ext cx="7416800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六、 交食的几率</a:t>
            </a:r>
          </a:p>
          <a:p>
            <a:r>
              <a:rPr lang="zh-CN" altLang="en-US" b="1"/>
              <a:t>      日、月食统称日月交食，简称</a:t>
            </a:r>
            <a:r>
              <a:rPr lang="zh-CN" altLang="en-US" b="1">
                <a:solidFill>
                  <a:srgbClr val="FF3300"/>
                </a:solidFill>
              </a:rPr>
              <a:t>交食</a:t>
            </a:r>
            <a:r>
              <a:rPr lang="zh-CN" altLang="en-US" b="1"/>
              <a:t>。据统计，对全球而言，一个回归年内最多发生</a:t>
            </a:r>
            <a:r>
              <a:rPr lang="en-US" altLang="zh-CN" b="1"/>
              <a:t>7</a:t>
            </a:r>
            <a:r>
              <a:rPr lang="zh-CN" altLang="en-US" b="1"/>
              <a:t>次交食，最少发生两次日食。常见是日、月食各两次。</a:t>
            </a:r>
          </a:p>
          <a:p>
            <a:r>
              <a:rPr lang="zh-CN" altLang="en-US" b="1"/>
              <a:t>  </a:t>
            </a:r>
            <a:r>
              <a:rPr lang="en-US" altLang="zh-CN" b="1"/>
              <a:t>1</a:t>
            </a:r>
            <a:r>
              <a:rPr lang="zh-CN" altLang="en-US" b="1"/>
              <a:t>、一年发生</a:t>
            </a:r>
            <a:r>
              <a:rPr lang="en-US" altLang="zh-CN" b="1"/>
              <a:t>5</a:t>
            </a:r>
            <a:r>
              <a:rPr lang="zh-CN" altLang="en-US" b="1"/>
              <a:t>次日食和</a:t>
            </a:r>
            <a:r>
              <a:rPr lang="en-US" altLang="zh-CN" b="1"/>
              <a:t>2</a:t>
            </a:r>
            <a:r>
              <a:rPr lang="zh-CN" altLang="en-US" b="1"/>
              <a:t>次月食</a:t>
            </a:r>
          </a:p>
          <a:p>
            <a:r>
              <a:rPr lang="zh-CN" altLang="en-US" b="1"/>
              <a:t>  </a:t>
            </a:r>
            <a:r>
              <a:rPr lang="en-US" altLang="zh-CN" b="1"/>
              <a:t>2</a:t>
            </a:r>
            <a:r>
              <a:rPr lang="zh-CN" altLang="en-US" b="1"/>
              <a:t>、一年发生</a:t>
            </a:r>
            <a:r>
              <a:rPr lang="en-US" altLang="zh-CN" b="1"/>
              <a:t>4</a:t>
            </a:r>
            <a:r>
              <a:rPr lang="zh-CN" altLang="en-US" b="1"/>
              <a:t>次日食和</a:t>
            </a:r>
            <a:r>
              <a:rPr lang="en-US" altLang="zh-CN" b="1"/>
              <a:t>3</a:t>
            </a:r>
            <a:r>
              <a:rPr lang="zh-CN" altLang="en-US" b="1"/>
              <a:t>次月食</a:t>
            </a:r>
          </a:p>
          <a:p>
            <a:r>
              <a:rPr lang="zh-CN" altLang="en-US" b="1"/>
              <a:t>  </a:t>
            </a:r>
            <a:r>
              <a:rPr lang="en-US" altLang="zh-CN" b="1"/>
              <a:t>3</a:t>
            </a:r>
            <a:r>
              <a:rPr lang="zh-CN" altLang="en-US" b="1"/>
              <a:t>、常见日月食各两次</a:t>
            </a:r>
          </a:p>
          <a:p>
            <a:endParaRPr lang="zh-CN" altLang="en-US" sz="2400" b="1"/>
          </a:p>
          <a:p>
            <a:r>
              <a:rPr lang="zh-CN" altLang="en-US" sz="2400" b="1"/>
              <a:t>七、 日、月食的周期</a:t>
            </a:r>
            <a:r>
              <a:rPr lang="zh-CN" altLang="en-US" b="1"/>
              <a:t>  </a:t>
            </a:r>
          </a:p>
          <a:p>
            <a:r>
              <a:rPr lang="zh-CN" altLang="en-US" b="1"/>
              <a:t>  </a:t>
            </a:r>
            <a:r>
              <a:rPr lang="en-US" altLang="zh-CN" b="1"/>
              <a:t>1</a:t>
            </a:r>
            <a:r>
              <a:rPr lang="zh-CN" altLang="en-US" b="1"/>
              <a:t>、 沙罗周期：沙罗即重复的意思，为</a:t>
            </a:r>
            <a:r>
              <a:rPr lang="en-US" altLang="zh-CN" b="1"/>
              <a:t>18</a:t>
            </a:r>
            <a:r>
              <a:rPr lang="zh-CN" altLang="en-US" b="1"/>
              <a:t>年</a:t>
            </a:r>
            <a:r>
              <a:rPr lang="en-US" altLang="zh-CN" b="1"/>
              <a:t>11.32</a:t>
            </a:r>
            <a:r>
              <a:rPr lang="zh-CN" altLang="en-US" b="1"/>
              <a:t>天或</a:t>
            </a:r>
            <a:r>
              <a:rPr lang="en-US" altLang="zh-CN" b="1"/>
              <a:t>18</a:t>
            </a:r>
            <a:r>
              <a:rPr lang="zh-CN" altLang="en-US" b="1"/>
              <a:t>年</a:t>
            </a:r>
            <a:r>
              <a:rPr lang="en-US" altLang="zh-CN" b="1"/>
              <a:t>10.32</a:t>
            </a:r>
            <a:r>
              <a:rPr lang="zh-CN" altLang="en-US" b="1"/>
              <a:t>天，也就是经过</a:t>
            </a:r>
            <a:r>
              <a:rPr lang="en-US" altLang="zh-CN" b="1"/>
              <a:t>6585.32</a:t>
            </a:r>
            <a:r>
              <a:rPr lang="zh-CN" altLang="en-US" b="1"/>
              <a:t>天之后出现下一次类似的交食。</a:t>
            </a:r>
          </a:p>
          <a:p>
            <a:r>
              <a:rPr lang="zh-CN" altLang="en-US" b="1"/>
              <a:t>  </a:t>
            </a:r>
            <a:r>
              <a:rPr lang="en-US" altLang="zh-CN" b="1"/>
              <a:t>2</a:t>
            </a:r>
            <a:r>
              <a:rPr lang="zh-CN" altLang="en-US" b="1"/>
              <a:t>、影响沙罗周期的几个重要天文周期</a:t>
            </a:r>
          </a:p>
          <a:p>
            <a:endParaRPr lang="zh-CN" altLang="en-US" b="1"/>
          </a:p>
          <a:p>
            <a:r>
              <a:rPr lang="zh-CN" altLang="en-US" b="1">
                <a:solidFill>
                  <a:srgbClr val="FF3300"/>
                </a:solidFill>
              </a:rPr>
              <a:t>    朔望月</a:t>
            </a:r>
            <a:r>
              <a:rPr lang="zh-CN" altLang="en-US" b="1"/>
              <a:t> 周期为</a:t>
            </a:r>
            <a:r>
              <a:rPr lang="en-US" altLang="zh-CN" b="1"/>
              <a:t>29.5306</a:t>
            </a:r>
            <a:r>
              <a:rPr lang="zh-CN" altLang="en-US" b="1"/>
              <a:t>日，这是日月会合的周期；</a:t>
            </a:r>
          </a:p>
          <a:p>
            <a:r>
              <a:rPr lang="zh-CN" altLang="en-US" b="1"/>
              <a:t>    </a:t>
            </a:r>
            <a:r>
              <a:rPr lang="zh-CN" altLang="en-US" b="1">
                <a:solidFill>
                  <a:srgbClr val="FF3300"/>
                </a:solidFill>
              </a:rPr>
              <a:t>交点月</a:t>
            </a:r>
            <a:r>
              <a:rPr lang="zh-CN" altLang="en-US" b="1"/>
              <a:t> 周期为</a:t>
            </a:r>
            <a:r>
              <a:rPr lang="en-US" altLang="zh-CN" b="1"/>
              <a:t>27.2122</a:t>
            </a:r>
            <a:r>
              <a:rPr lang="zh-CN" altLang="en-US" b="1"/>
              <a:t>日，这是月球过黄道交点的周期，</a:t>
            </a:r>
          </a:p>
          <a:p>
            <a:r>
              <a:rPr lang="zh-CN" altLang="en-US" b="1"/>
              <a:t>    </a:t>
            </a:r>
            <a:r>
              <a:rPr lang="zh-CN" altLang="en-US" b="1">
                <a:solidFill>
                  <a:srgbClr val="FF3300"/>
                </a:solidFill>
              </a:rPr>
              <a:t>近点月</a:t>
            </a:r>
            <a:r>
              <a:rPr lang="zh-CN" altLang="en-US" b="1"/>
              <a:t> 周期为</a:t>
            </a:r>
            <a:r>
              <a:rPr lang="en-US" altLang="zh-CN" b="1"/>
              <a:t>27.5546</a:t>
            </a:r>
            <a:r>
              <a:rPr lang="zh-CN" altLang="en-US" b="1"/>
              <a:t>日，这是月球过近地点的周期，月球近地时，    月球本影可落到地球上，从而可能发生日全食。</a:t>
            </a:r>
          </a:p>
          <a:p>
            <a:r>
              <a:rPr lang="zh-CN" altLang="en-US" b="1">
                <a:solidFill>
                  <a:srgbClr val="FF3300"/>
                </a:solidFill>
              </a:rPr>
              <a:t>    食年</a:t>
            </a:r>
            <a:r>
              <a:rPr lang="zh-CN" altLang="en-US" b="1"/>
              <a:t> 周期为</a:t>
            </a:r>
            <a:r>
              <a:rPr lang="en-US" altLang="zh-CN" b="1"/>
              <a:t>346.6200</a:t>
            </a:r>
            <a:r>
              <a:rPr lang="zh-CN" altLang="en-US" b="1"/>
              <a:t>日，这是太阳过黄白交点的周期。</a:t>
            </a:r>
          </a:p>
          <a:p>
            <a:endParaRPr lang="zh-CN" altLang="en-US" b="1"/>
          </a:p>
          <a:p>
            <a:pPr>
              <a:spcBef>
                <a:spcPct val="50000"/>
              </a:spcBef>
            </a:pP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8134D8F6-D26E-4B37-BC3D-75923879067B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971550" y="1341438"/>
            <a:ext cx="6624638" cy="5256212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一、潮汐现象</a:t>
            </a:r>
            <a:r>
              <a:rPr lang="zh-CN" altLang="en-US" sz="2000" b="1"/>
              <a:t>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b="1"/>
              <a:t>1</a:t>
            </a:r>
            <a:r>
              <a:rPr lang="zh-CN" altLang="en-US" sz="1800" b="1"/>
              <a:t>、</a:t>
            </a:r>
            <a:r>
              <a:rPr lang="zh-CN" altLang="en-US" sz="1600" b="1"/>
              <a:t>涨落潮、</a:t>
            </a:r>
            <a:r>
              <a:rPr lang="zh-CN" altLang="en-US" sz="1600" b="1">
                <a:hlinkClick r:id="rId2" action="ppaction://hlinksldjump"/>
              </a:rPr>
              <a:t>高低潮、大小潮</a:t>
            </a:r>
            <a:endParaRPr lang="zh-CN" altLang="en-US" sz="16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2</a:t>
            </a:r>
            <a:r>
              <a:rPr lang="zh-CN" altLang="en-US" sz="1600" b="1"/>
              <a:t>、</a:t>
            </a:r>
            <a:r>
              <a:rPr lang="zh-CN" altLang="en-US" sz="1600" b="1">
                <a:hlinkClick r:id="rId3" action="ppaction://hlinksldjump"/>
              </a:rPr>
              <a:t>潮汐变形</a:t>
            </a:r>
            <a:endParaRPr lang="zh-CN" altLang="en-US" sz="16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二、引潮力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1</a:t>
            </a:r>
            <a:r>
              <a:rPr lang="zh-CN" altLang="en-US" sz="1600" b="1"/>
              <a:t>、</a:t>
            </a:r>
            <a:r>
              <a:rPr lang="zh-CN" altLang="en-US" sz="1800" b="1"/>
              <a:t>引潮力定义：地球中心所受月球或太阳引力，无论大小或方向，都是整个地球的平均值，同这个平均值相比较，各地所受月球或太阳引力都有一个差值。这个差值是地球变形和潮汐涨落的直接原因，称引潮力，也称长潮力或起潮力。</a:t>
            </a:r>
            <a:r>
              <a:rPr lang="zh-CN" altLang="en-US" sz="1800"/>
              <a:t> </a:t>
            </a: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b="1"/>
              <a:t>2</a:t>
            </a:r>
            <a:r>
              <a:rPr lang="zh-CN" altLang="en-US" sz="1800" b="1"/>
              <a:t>、引潮力</a:t>
            </a:r>
            <a:r>
              <a:rPr lang="zh-CN" altLang="en-US" sz="1800" b="1">
                <a:hlinkClick r:id="rId4" action="ppaction://hlinksldjump"/>
              </a:rPr>
              <a:t>分布</a:t>
            </a:r>
            <a:endParaRPr lang="zh-CN" altLang="en-US" sz="18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b="1"/>
              <a:t>3</a:t>
            </a:r>
            <a:r>
              <a:rPr lang="zh-CN" altLang="en-US" sz="1800" b="1"/>
              <a:t>、影响引潮力因素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  天体质量</a:t>
            </a:r>
            <a:r>
              <a:rPr lang="en-US" altLang="zh-CN" sz="1800" b="1"/>
              <a:t>m</a:t>
            </a:r>
            <a:r>
              <a:rPr lang="zh-CN" altLang="en-US" sz="1800" b="1"/>
              <a:t>，天体距离</a:t>
            </a:r>
            <a:r>
              <a:rPr lang="en-US" altLang="zh-CN" sz="1800" b="1"/>
              <a:t>d</a:t>
            </a:r>
            <a:r>
              <a:rPr lang="zh-CN" altLang="en-US" sz="1800" b="1"/>
              <a:t>和地球半径</a:t>
            </a:r>
            <a:r>
              <a:rPr lang="en-US" altLang="zh-CN" sz="1800" b="1"/>
              <a:t>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b="1"/>
              <a:t>4</a:t>
            </a:r>
            <a:r>
              <a:rPr lang="zh-CN" altLang="en-US" sz="1800" b="1"/>
              <a:t>、太阳潮与太阴潮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    以太阴潮为主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三、海洋潮汐的规律性</a:t>
            </a:r>
            <a:endParaRPr lang="zh-CN" altLang="en-US" sz="20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1</a:t>
            </a:r>
            <a:r>
              <a:rPr lang="zh-CN" altLang="en-US" sz="1600" b="1"/>
              <a:t>、周期性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2</a:t>
            </a:r>
            <a:r>
              <a:rPr lang="zh-CN" altLang="en-US" sz="1600" b="1"/>
              <a:t>、复杂性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3</a:t>
            </a:r>
            <a:r>
              <a:rPr lang="zh-CN" altLang="en-US" sz="1600" b="1"/>
              <a:t>、潮汐摩擦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b="1"/>
              <a:t>4</a:t>
            </a:r>
            <a:r>
              <a:rPr lang="zh-CN" altLang="en-US" sz="1600" b="1"/>
              <a:t>、洛希极限</a:t>
            </a:r>
            <a:r>
              <a:rPr lang="zh-CN" altLang="en-US" sz="1600"/>
              <a:t> </a:t>
            </a:r>
            <a:endParaRPr lang="zh-CN" altLang="en-US" sz="16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800" b="1"/>
              <a:t>四、潮汐的地理意义</a:t>
            </a:r>
          </a:p>
          <a:p>
            <a:pPr>
              <a:lnSpc>
                <a:spcPct val="80000"/>
              </a:lnSpc>
            </a:pPr>
            <a:endParaRPr lang="en-US" altLang="zh-CN" sz="1800" b="1"/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5CE50065-A3B4-4B4F-AE53-8293227A2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92150"/>
            <a:ext cx="698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/>
              <a:t>§8.4  </a:t>
            </a:r>
            <a:r>
              <a:rPr lang="zh-CN" altLang="en-US" sz="3200" b="1"/>
              <a:t>天文潮汐</a:t>
            </a:r>
          </a:p>
        </p:txBody>
      </p:sp>
      <p:pic>
        <p:nvPicPr>
          <p:cNvPr id="46085" name="Picture 5" descr="7568,24a322c,b6af,1">
            <a:extLst>
              <a:ext uri="{FF2B5EF4-FFF2-40B4-BE49-F238E27FC236}">
                <a16:creationId xmlns:a16="http://schemas.microsoft.com/office/drawing/2014/main" id="{FAE4A856-09ED-473A-BD6C-3A513F2B82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035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0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>
            <a:extLst>
              <a:ext uri="{FF2B5EF4-FFF2-40B4-BE49-F238E27FC236}">
                <a16:creationId xmlns:a16="http://schemas.microsoft.com/office/drawing/2014/main" id="{AF2D6BD0-4B9F-4695-B8A9-50022B8D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8913"/>
            <a:ext cx="8280400" cy="645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200" b="1"/>
              <a:t>思考与练习题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1</a:t>
            </a:r>
            <a:r>
              <a:rPr lang="zh-CN" altLang="en-US" sz="2200" b="1"/>
              <a:t>．地月系绕转有何特征？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2</a:t>
            </a:r>
            <a:r>
              <a:rPr lang="zh-CN" altLang="en-US" sz="2200" b="1"/>
              <a:t>．月球表面的环境有何特点？月球的结构如何？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3</a:t>
            </a:r>
            <a:r>
              <a:rPr lang="zh-CN" altLang="en-US" sz="2200" b="1"/>
              <a:t>．什么是恒星月？什么是朔望月？二者有何区别？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4</a:t>
            </a:r>
            <a:r>
              <a:rPr lang="zh-CN" altLang="en-US" sz="2200" b="1"/>
              <a:t>．月相如何形成？不同月相时月球东升西没和中天时刻有何不同？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5</a:t>
            </a:r>
            <a:r>
              <a:rPr lang="zh-CN" altLang="en-US" sz="2200" b="1"/>
              <a:t>．日食和月食是怎样形成？二者有何不同？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6</a:t>
            </a:r>
            <a:r>
              <a:rPr lang="zh-CN" altLang="en-US" sz="2200" b="1"/>
              <a:t>．什么叫涨潮和落潮、高潮和低潮、大潮和小潮？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7</a:t>
            </a:r>
            <a:r>
              <a:rPr lang="zh-CN" altLang="en-US" sz="2200" b="1"/>
              <a:t>．如何解释潮汐变形现象？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8</a:t>
            </a:r>
            <a:r>
              <a:rPr lang="zh-CN" altLang="en-US" sz="2200" b="1"/>
              <a:t>．什么叫引潮力（起潮力）？为什么月球引潮力大于太阳引潮力？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9</a:t>
            </a:r>
            <a:r>
              <a:rPr lang="zh-CN" altLang="en-US" sz="2200" b="1"/>
              <a:t>．何谓日潮不等现象？解释半日潮、全日潮和混合潮的成因。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10</a:t>
            </a:r>
            <a:r>
              <a:rPr lang="zh-CN" altLang="en-US" sz="2200" b="1"/>
              <a:t>．什么叫洛希极限？它对天体的形成有何作用？</a:t>
            </a:r>
          </a:p>
          <a:p>
            <a:r>
              <a:rPr lang="zh-CN" altLang="en-US" sz="2200" b="1"/>
              <a:t>      </a:t>
            </a:r>
            <a:r>
              <a:rPr lang="en-US" altLang="zh-CN" sz="2200" b="1"/>
              <a:t>11</a:t>
            </a:r>
            <a:r>
              <a:rPr lang="zh-CN" altLang="en-US" sz="2200" b="1"/>
              <a:t>．潮汐的地理意义有哪些？</a:t>
            </a:r>
          </a:p>
          <a:p>
            <a:r>
              <a:rPr lang="zh-CN" altLang="en-US" sz="2200" b="1"/>
              <a:t>课外实习题</a:t>
            </a:r>
          </a:p>
          <a:p>
            <a:pPr>
              <a:buFontTx/>
              <a:buAutoNum type="arabicPeriod"/>
            </a:pPr>
            <a:r>
              <a:rPr lang="zh-CN" altLang="en-US" sz="2200" b="1"/>
              <a:t>实地观测月相变化，为什么月亮每天周日运动有东移现象？</a:t>
            </a:r>
          </a:p>
          <a:p>
            <a:pPr>
              <a:buFontTx/>
              <a:buAutoNum type="arabicPeriod"/>
            </a:pPr>
            <a:r>
              <a:rPr lang="zh-CN" altLang="en-US" sz="2200" b="1"/>
              <a:t>沿海地区组织观看潮汐，并了解当地潮汐涨落的规律。</a:t>
            </a:r>
          </a:p>
          <a:p>
            <a:pPr>
              <a:buFontTx/>
              <a:buAutoNum type="arabicPeriod"/>
            </a:pPr>
            <a:r>
              <a:rPr lang="zh-CN" altLang="en-US" sz="2200" b="1"/>
              <a:t>结合天文部门预报，组织学生观看日、月食现象。</a:t>
            </a:r>
          </a:p>
        </p:txBody>
      </p:sp>
      <p:sp>
        <p:nvSpPr>
          <p:cNvPr id="50181" name="AutoShape 5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C55D1C8-C697-424A-8590-1103A1B8F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675" y="6021388"/>
            <a:ext cx="935038" cy="647700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0182" name="Picture 6" descr="7568,24a322c,b6af,1">
            <a:extLst>
              <a:ext uri="{FF2B5EF4-FFF2-40B4-BE49-F238E27FC236}">
                <a16:creationId xmlns:a16="http://schemas.microsoft.com/office/drawing/2014/main" id="{4A160898-F4EC-4424-BB92-D6343FCE0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60350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026">
            <a:extLst>
              <a:ext uri="{FF2B5EF4-FFF2-40B4-BE49-F238E27FC236}">
                <a16:creationId xmlns:a16="http://schemas.microsoft.com/office/drawing/2014/main" id="{E34621EB-B89D-4C1A-9034-55552C82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5175"/>
            <a:ext cx="4324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1027">
            <a:extLst>
              <a:ext uri="{FF2B5EF4-FFF2-40B4-BE49-F238E27FC236}">
                <a16:creationId xmlns:a16="http://schemas.microsoft.com/office/drawing/2014/main" id="{463DC194-0B8F-4455-93BF-6B4AFBD97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133600"/>
            <a:ext cx="5048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月球和地球</a:t>
            </a:r>
          </a:p>
        </p:txBody>
      </p:sp>
      <p:sp>
        <p:nvSpPr>
          <p:cNvPr id="9221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7DF3BE-7A79-4698-9660-9C2CE7977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6021388"/>
            <a:ext cx="503238" cy="503237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4574E6E-DEF9-4AD2-AB04-11943628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519113"/>
            <a:ext cx="5741987" cy="564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>
            <a:extLst>
              <a:ext uri="{FF2B5EF4-FFF2-40B4-BE49-F238E27FC236}">
                <a16:creationId xmlns:a16="http://schemas.microsoft.com/office/drawing/2014/main" id="{46411BF2-73C6-44ED-BF31-E32182430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229225"/>
            <a:ext cx="2016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月球的同步自转</a:t>
            </a:r>
          </a:p>
        </p:txBody>
      </p:sp>
      <p:sp>
        <p:nvSpPr>
          <p:cNvPr id="4100" name="AutoShape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F1CA4EC-64C8-467A-A6D4-EC94AA268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5949950"/>
            <a:ext cx="503237" cy="503238"/>
          </a:xfrm>
          <a:prstGeom prst="actionButtonBackPrevious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>
            <a:extLst>
              <a:ext uri="{FF2B5EF4-FFF2-40B4-BE49-F238E27FC236}">
                <a16:creationId xmlns:a16="http://schemas.microsoft.com/office/drawing/2014/main" id="{115180DA-32DD-4153-BEAE-D4439237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6250"/>
            <a:ext cx="18859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>
            <a:extLst>
              <a:ext uri="{FF2B5EF4-FFF2-40B4-BE49-F238E27FC236}">
                <a16:creationId xmlns:a16="http://schemas.microsoft.com/office/drawing/2014/main" id="{92FA4F37-56FF-4AC3-8C77-9D695D5D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3609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>
            <a:extLst>
              <a:ext uri="{FF2B5EF4-FFF2-40B4-BE49-F238E27FC236}">
                <a16:creationId xmlns:a16="http://schemas.microsoft.com/office/drawing/2014/main" id="{46034254-0692-4AB7-B0E8-A585B19F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060575"/>
            <a:ext cx="36861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3" name="Picture 7">
            <a:extLst>
              <a:ext uri="{FF2B5EF4-FFF2-40B4-BE49-F238E27FC236}">
                <a16:creationId xmlns:a16="http://schemas.microsoft.com/office/drawing/2014/main" id="{B6F004BA-AAA6-49F4-AB16-391507D6A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781300"/>
            <a:ext cx="37338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>
            <a:extLst>
              <a:ext uri="{FF2B5EF4-FFF2-40B4-BE49-F238E27FC236}">
                <a16:creationId xmlns:a16="http://schemas.microsoft.com/office/drawing/2014/main" id="{84938919-A01A-45B5-9522-6EE15A84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573463"/>
            <a:ext cx="36576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5" name="Picture 9">
            <a:extLst>
              <a:ext uri="{FF2B5EF4-FFF2-40B4-BE49-F238E27FC236}">
                <a16:creationId xmlns:a16="http://schemas.microsoft.com/office/drawing/2014/main" id="{9D97A275-F6B4-4D97-ABCC-0DA4858D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365625"/>
            <a:ext cx="18288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06" name="Text Box 10">
            <a:extLst>
              <a:ext uri="{FF2B5EF4-FFF2-40B4-BE49-F238E27FC236}">
                <a16:creationId xmlns:a16="http://schemas.microsoft.com/office/drawing/2014/main" id="{F3BCC603-2835-434A-8EB8-72167BA6A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692150"/>
            <a:ext cx="431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/>
              <a:t>月相变化</a:t>
            </a:r>
          </a:p>
        </p:txBody>
      </p:sp>
      <p:grpSp>
        <p:nvGrpSpPr>
          <p:cNvPr id="55308" name="Group 12">
            <a:extLst>
              <a:ext uri="{FF2B5EF4-FFF2-40B4-BE49-F238E27FC236}">
                <a16:creationId xmlns:a16="http://schemas.microsoft.com/office/drawing/2014/main" id="{065F98B1-8008-4F9E-9C82-ACF34F2E3C05}"/>
              </a:ext>
            </a:extLst>
          </p:cNvPr>
          <p:cNvGrpSpPr>
            <a:grpSpLocks/>
          </p:cNvGrpSpPr>
          <p:nvPr/>
        </p:nvGrpSpPr>
        <p:grpSpPr bwMode="auto">
          <a:xfrm rot="807075">
            <a:off x="827088" y="3860800"/>
            <a:ext cx="4968875" cy="977900"/>
            <a:chOff x="2789" y="2568"/>
            <a:chExt cx="2858" cy="1225"/>
          </a:xfrm>
        </p:grpSpPr>
        <p:sp>
          <p:nvSpPr>
            <p:cNvPr id="55309" name="AutoShape 13">
              <a:extLst>
                <a:ext uri="{FF2B5EF4-FFF2-40B4-BE49-F238E27FC236}">
                  <a16:creationId xmlns:a16="http://schemas.microsoft.com/office/drawing/2014/main" id="{188681D1-8B3E-47CD-BB03-217EB5A98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568"/>
              <a:ext cx="2858" cy="1225"/>
            </a:xfrm>
            <a:prstGeom prst="wedgeEllipseCallout">
              <a:avLst>
                <a:gd name="adj1" fmla="val -49301"/>
                <a:gd name="adj2" fmla="val -71060"/>
              </a:avLst>
            </a:prstGeom>
            <a:solidFill>
              <a:schemeClr val="accent1"/>
            </a:solidFill>
            <a:ln w="38100" algn="ctr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zh-CN" b="1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55310" name="Text Box 14">
              <a:extLst>
                <a:ext uri="{FF2B5EF4-FFF2-40B4-BE49-F238E27FC236}">
                  <a16:creationId xmlns:a16="http://schemas.microsoft.com/office/drawing/2014/main" id="{6C95E3DF-76E1-4D71-BA5C-EF4AF4916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0" y="2832"/>
              <a:ext cx="2240" cy="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609600" indent="-609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zh-CN" altLang="en-US" sz="2400">
                  <a:latin typeface="华文隶书" panose="02010800040101010101" pitchFamily="2" charset="-122"/>
                  <a:ea typeface="华文隶书" panose="02010800040101010101" pitchFamily="2" charset="-122"/>
                </a:rPr>
                <a:t>月球圆缺变化的现象</a:t>
              </a:r>
            </a:p>
          </p:txBody>
        </p:sp>
      </p:grpSp>
      <p:sp>
        <p:nvSpPr>
          <p:cNvPr id="55311" name="AutoShap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4C2E6B8-91D5-462E-88E4-3443ABF1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6021388"/>
            <a:ext cx="647700" cy="431800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飞天乐舞">
  <a:themeElements>
    <a:clrScheme name="飞天乐舞 1">
      <a:dk1>
        <a:srgbClr val="C0C0C0"/>
      </a:dk1>
      <a:lt1>
        <a:srgbClr val="FFFFFF"/>
      </a:lt1>
      <a:dk2>
        <a:srgbClr val="7979A5"/>
      </a:dk2>
      <a:lt2>
        <a:srgbClr val="FFFF00"/>
      </a:lt2>
      <a:accent1>
        <a:srgbClr val="7499D0"/>
      </a:accent1>
      <a:accent2>
        <a:srgbClr val="CCCCFF"/>
      </a:accent2>
      <a:accent3>
        <a:srgbClr val="BEBECF"/>
      </a:accent3>
      <a:accent4>
        <a:srgbClr val="DADADA"/>
      </a:accent4>
      <a:accent5>
        <a:srgbClr val="BCCAE4"/>
      </a:accent5>
      <a:accent6>
        <a:srgbClr val="B9B9E7"/>
      </a:accent6>
      <a:hlink>
        <a:srgbClr val="66FFFF"/>
      </a:hlink>
      <a:folHlink>
        <a:srgbClr val="FFCCFF"/>
      </a:folHlink>
    </a:clrScheme>
    <a:fontScheme name="飞天乐舞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飞天乐舞 1">
        <a:dk1>
          <a:srgbClr val="C0C0C0"/>
        </a:dk1>
        <a:lt1>
          <a:srgbClr val="FFFFFF"/>
        </a:lt1>
        <a:dk2>
          <a:srgbClr val="7979A5"/>
        </a:dk2>
        <a:lt2>
          <a:srgbClr val="FFFF00"/>
        </a:lt2>
        <a:accent1>
          <a:srgbClr val="7499D0"/>
        </a:accent1>
        <a:accent2>
          <a:srgbClr val="CCCCFF"/>
        </a:accent2>
        <a:accent3>
          <a:srgbClr val="BEBECF"/>
        </a:accent3>
        <a:accent4>
          <a:srgbClr val="DADADA"/>
        </a:accent4>
        <a:accent5>
          <a:srgbClr val="BCCAE4"/>
        </a:accent5>
        <a:accent6>
          <a:srgbClr val="B9B9E7"/>
        </a:accent6>
        <a:hlink>
          <a:srgbClr val="66FFFF"/>
        </a:hlink>
        <a:folHlink>
          <a:srgbClr val="FF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2">
        <a:dk1>
          <a:srgbClr val="C0C0C0"/>
        </a:dk1>
        <a:lt1>
          <a:srgbClr val="FFFFFF"/>
        </a:lt1>
        <a:dk2>
          <a:srgbClr val="586AA4"/>
        </a:dk2>
        <a:lt2>
          <a:srgbClr val="FFFFFF"/>
        </a:lt2>
        <a:accent1>
          <a:srgbClr val="829FB4"/>
        </a:accent1>
        <a:accent2>
          <a:srgbClr val="CCCCFF"/>
        </a:accent2>
        <a:accent3>
          <a:srgbClr val="B4B9CF"/>
        </a:accent3>
        <a:accent4>
          <a:srgbClr val="DADADA"/>
        </a:accent4>
        <a:accent5>
          <a:srgbClr val="C1CDD6"/>
        </a:accent5>
        <a:accent6>
          <a:srgbClr val="B9B9E7"/>
        </a:accent6>
        <a:hlink>
          <a:srgbClr val="FFCC66"/>
        </a:hlink>
        <a:folHlink>
          <a:srgbClr val="66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3">
        <a:dk1>
          <a:srgbClr val="C0C0C0"/>
        </a:dk1>
        <a:lt1>
          <a:srgbClr val="FFFF66"/>
        </a:lt1>
        <a:dk2>
          <a:srgbClr val="000000"/>
        </a:dk2>
        <a:lt2>
          <a:srgbClr val="FFFFFF"/>
        </a:lt2>
        <a:accent1>
          <a:srgbClr val="79869D"/>
        </a:accent1>
        <a:accent2>
          <a:srgbClr val="66FFCC"/>
        </a:accent2>
        <a:accent3>
          <a:srgbClr val="AAAAAA"/>
        </a:accent3>
        <a:accent4>
          <a:srgbClr val="DADA56"/>
        </a:accent4>
        <a:accent5>
          <a:srgbClr val="BEC3CC"/>
        </a:accent5>
        <a:accent6>
          <a:srgbClr val="5CE7B9"/>
        </a:accent6>
        <a:hlink>
          <a:srgbClr val="99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4">
        <a:dk1>
          <a:srgbClr val="C0C0C0"/>
        </a:dk1>
        <a:lt1>
          <a:srgbClr val="FFFF66"/>
        </a:lt1>
        <a:dk2>
          <a:srgbClr val="FFCC99"/>
        </a:dk2>
        <a:lt2>
          <a:srgbClr val="FFFFFF"/>
        </a:lt2>
        <a:accent1>
          <a:srgbClr val="829FB4"/>
        </a:accent1>
        <a:accent2>
          <a:srgbClr val="CCCCFF"/>
        </a:accent2>
        <a:accent3>
          <a:srgbClr val="FFE2CA"/>
        </a:accent3>
        <a:accent4>
          <a:srgbClr val="DADA56"/>
        </a:accent4>
        <a:accent5>
          <a:srgbClr val="C1CDD6"/>
        </a:accent5>
        <a:accent6>
          <a:srgbClr val="B9B9E7"/>
        </a:accent6>
        <a:hlink>
          <a:srgbClr val="99FF99"/>
        </a:hlink>
        <a:folHlink>
          <a:srgbClr val="66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5">
        <a:dk1>
          <a:srgbClr val="C0C0C0"/>
        </a:dk1>
        <a:lt1>
          <a:srgbClr val="FFFFFF"/>
        </a:lt1>
        <a:dk2>
          <a:srgbClr val="6699FF"/>
        </a:dk2>
        <a:lt2>
          <a:srgbClr val="FFFF66"/>
        </a:lt2>
        <a:accent1>
          <a:srgbClr val="529280"/>
        </a:accent1>
        <a:accent2>
          <a:srgbClr val="FF99FF"/>
        </a:accent2>
        <a:accent3>
          <a:srgbClr val="B8CAFF"/>
        </a:accent3>
        <a:accent4>
          <a:srgbClr val="DADADA"/>
        </a:accent4>
        <a:accent5>
          <a:srgbClr val="B3C7C0"/>
        </a:accent5>
        <a:accent6>
          <a:srgbClr val="E78AE7"/>
        </a:accent6>
        <a:hlink>
          <a:srgbClr val="FFCC00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6">
        <a:dk1>
          <a:srgbClr val="C0C0C0"/>
        </a:dk1>
        <a:lt1>
          <a:srgbClr val="FFFFFF"/>
        </a:lt1>
        <a:dk2>
          <a:srgbClr val="3366CC"/>
        </a:dk2>
        <a:lt2>
          <a:srgbClr val="66FFFF"/>
        </a:lt2>
        <a:accent1>
          <a:srgbClr val="58A9CA"/>
        </a:accent1>
        <a:accent2>
          <a:srgbClr val="FFCCFF"/>
        </a:accent2>
        <a:accent3>
          <a:srgbClr val="ADB8E2"/>
        </a:accent3>
        <a:accent4>
          <a:srgbClr val="DADADA"/>
        </a:accent4>
        <a:accent5>
          <a:srgbClr val="B4D1E1"/>
        </a:accent5>
        <a:accent6>
          <a:srgbClr val="E7B9E7"/>
        </a:accent6>
        <a:hlink>
          <a:srgbClr val="FFFF00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7">
        <a:dk1>
          <a:srgbClr val="C0C0C0"/>
        </a:dk1>
        <a:lt1>
          <a:srgbClr val="FFFF00"/>
        </a:lt1>
        <a:dk2>
          <a:srgbClr val="3F528D"/>
        </a:dk2>
        <a:lt2>
          <a:srgbClr val="00FF00"/>
        </a:lt2>
        <a:accent1>
          <a:srgbClr val="899DAB"/>
        </a:accent1>
        <a:accent2>
          <a:srgbClr val="FF9999"/>
        </a:accent2>
        <a:accent3>
          <a:srgbClr val="AFB3C5"/>
        </a:accent3>
        <a:accent4>
          <a:srgbClr val="DADA00"/>
        </a:accent4>
        <a:accent5>
          <a:srgbClr val="C4CCD2"/>
        </a:accent5>
        <a:accent6>
          <a:srgbClr val="E78A8A"/>
        </a:accent6>
        <a:hlink>
          <a:srgbClr val="FFFF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飞天乐舞 8">
        <a:dk1>
          <a:srgbClr val="C0C0C0"/>
        </a:dk1>
        <a:lt1>
          <a:srgbClr val="99FFCC"/>
        </a:lt1>
        <a:dk2>
          <a:srgbClr val="558167"/>
        </a:dk2>
        <a:lt2>
          <a:srgbClr val="FFCC00"/>
        </a:lt2>
        <a:accent1>
          <a:srgbClr val="6D9D8B"/>
        </a:accent1>
        <a:accent2>
          <a:srgbClr val="CCCCFF"/>
        </a:accent2>
        <a:accent3>
          <a:srgbClr val="B4C1B8"/>
        </a:accent3>
        <a:accent4>
          <a:srgbClr val="82DAAE"/>
        </a:accent4>
        <a:accent5>
          <a:srgbClr val="BACCC4"/>
        </a:accent5>
        <a:accent6>
          <a:srgbClr val="B9B9E7"/>
        </a:accent6>
        <a:hlink>
          <a:srgbClr val="FFFF66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CDESIGNH</Template>
  <TotalTime>1088</TotalTime>
  <Words>1672</Words>
  <Application>Microsoft Office PowerPoint</Application>
  <PresentationFormat>全屏显示(4:3)</PresentationFormat>
  <Paragraphs>177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Arial</vt:lpstr>
      <vt:lpstr>宋体</vt:lpstr>
      <vt:lpstr>Wingdings</vt:lpstr>
      <vt:lpstr>Tahoma</vt:lpstr>
      <vt:lpstr>华文隶书</vt:lpstr>
      <vt:lpstr>Verdana</vt:lpstr>
      <vt:lpstr>Times New Roman</vt:lpstr>
      <vt:lpstr>隶书</vt:lpstr>
      <vt:lpstr>飞天乐舞</vt:lpstr>
      <vt:lpstr>第8章 地月系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cai</dc:creator>
  <cp:lastModifiedBy>张伯望</cp:lastModifiedBy>
  <cp:revision>51</cp:revision>
  <dcterms:created xsi:type="dcterms:W3CDTF">2005-01-29T11:47:52Z</dcterms:created>
  <dcterms:modified xsi:type="dcterms:W3CDTF">2017-09-08T05:12:03Z</dcterms:modified>
</cp:coreProperties>
</file>